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256" r:id="rId2"/>
    <p:sldId id="410" r:id="rId3"/>
    <p:sldId id="428" r:id="rId4"/>
    <p:sldId id="429" r:id="rId5"/>
    <p:sldId id="430" r:id="rId6"/>
    <p:sldId id="441" r:id="rId7"/>
    <p:sldId id="451" r:id="rId8"/>
    <p:sldId id="450" r:id="rId9"/>
    <p:sldId id="433" r:id="rId10"/>
    <p:sldId id="440" r:id="rId11"/>
    <p:sldId id="438" r:id="rId12"/>
    <p:sldId id="473" r:id="rId13"/>
    <p:sldId id="400" r:id="rId14"/>
    <p:sldId id="445" r:id="rId15"/>
    <p:sldId id="474" r:id="rId16"/>
    <p:sldId id="401" r:id="rId17"/>
    <p:sldId id="455" r:id="rId18"/>
    <p:sldId id="457" r:id="rId19"/>
    <p:sldId id="448" r:id="rId20"/>
    <p:sldId id="475" r:id="rId21"/>
    <p:sldId id="459" r:id="rId22"/>
    <p:sldId id="446" r:id="rId23"/>
    <p:sldId id="463" r:id="rId24"/>
    <p:sldId id="464" r:id="rId25"/>
    <p:sldId id="507" r:id="rId26"/>
    <p:sldId id="461" r:id="rId27"/>
    <p:sldId id="462" r:id="rId28"/>
    <p:sldId id="411" r:id="rId29"/>
    <p:sldId id="479" r:id="rId30"/>
    <p:sldId id="413" r:id="rId31"/>
    <p:sldId id="513" r:id="rId32"/>
    <p:sldId id="518" r:id="rId33"/>
    <p:sldId id="515" r:id="rId34"/>
    <p:sldId id="517" r:id="rId35"/>
    <p:sldId id="417" r:id="rId36"/>
    <p:sldId id="418" r:id="rId37"/>
    <p:sldId id="419" r:id="rId38"/>
    <p:sldId id="420" r:id="rId39"/>
    <p:sldId id="494" r:id="rId40"/>
    <p:sldId id="495" r:id="rId41"/>
    <p:sldId id="496" r:id="rId42"/>
    <p:sldId id="497" r:id="rId43"/>
    <p:sldId id="466" r:id="rId44"/>
    <p:sldId id="469" r:id="rId45"/>
    <p:sldId id="477" r:id="rId46"/>
    <p:sldId id="482" r:id="rId47"/>
    <p:sldId id="395" r:id="rId48"/>
    <p:sldId id="396" r:id="rId49"/>
    <p:sldId id="439" r:id="rId50"/>
    <p:sldId id="490" r:id="rId51"/>
    <p:sldId id="503" r:id="rId52"/>
    <p:sldId id="491" r:id="rId53"/>
    <p:sldId id="492" r:id="rId54"/>
    <p:sldId id="502" r:id="rId55"/>
    <p:sldId id="386" r:id="rId56"/>
    <p:sldId id="509" r:id="rId57"/>
    <p:sldId id="511" r:id="rId58"/>
    <p:sldId id="390" r:id="rId59"/>
    <p:sldId id="391" r:id="rId60"/>
    <p:sldId id="392" r:id="rId61"/>
    <p:sldId id="375" r:id="rId62"/>
    <p:sldId id="377" r:id="rId63"/>
    <p:sldId id="388" r:id="rId64"/>
    <p:sldId id="512" r:id="rId65"/>
    <p:sldId id="298" r:id="rId66"/>
    <p:sldId id="299" r:id="rId67"/>
    <p:sldId id="487" r:id="rId68"/>
    <p:sldId id="368" r:id="rId69"/>
    <p:sldId id="369" r:id="rId70"/>
    <p:sldId id="259" r:id="rId71"/>
    <p:sldId id="370" r:id="rId72"/>
    <p:sldId id="426" r:id="rId73"/>
    <p:sldId id="506" r:id="rId7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036" autoAdjust="0"/>
    <p:restoredTop sz="94660"/>
  </p:normalViewPr>
  <p:slideViewPr>
    <p:cSldViewPr snapToGrid="0" snapToObjects="1">
      <p:cViewPr>
        <p:scale>
          <a:sx n="85" d="100"/>
          <a:sy n="85" d="100"/>
        </p:scale>
        <p:origin x="-144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notesMaster" Target="notesMasters/notesMaster1.xml"/><Relationship Id="rId76" Type="http://schemas.openxmlformats.org/officeDocument/2006/relationships/printerSettings" Target="printerSettings/printerSettings1.bin"/><Relationship Id="rId77" Type="http://schemas.openxmlformats.org/officeDocument/2006/relationships/presProps" Target="presProps.xml"/><Relationship Id="rId78" Type="http://schemas.openxmlformats.org/officeDocument/2006/relationships/viewProps" Target="viewProps.xml"/><Relationship Id="rId79" Type="http://schemas.openxmlformats.org/officeDocument/2006/relationships/theme" Target="theme/theme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39D06-1AFE-1440-8417-A774B2A0C1EC}" type="datetimeFigureOut">
              <a:rPr lang="en-US" smtClean="0"/>
              <a:t>1.12.18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7FEE9-1B99-494D-A701-D0326F665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622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C7FEE9-1B99-494D-A701-D0326F6654B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77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52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87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7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5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4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14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62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8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27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9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A02C4-0368-1F49-A1BD-D28A60FD4774}" type="datetimeFigureOut">
              <a:rPr lang="en-US" smtClean="0"/>
              <a:t>1.12.18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1422B-5DD4-7F4F-86AB-B2FC3D1CA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97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8951" y="1642307"/>
            <a:ext cx="8692411" cy="195814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Is there a place for a long-term medical treatment for bleeding disorders in Fibroids and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66496"/>
            <a:ext cx="6400800" cy="2223167"/>
          </a:xfrm>
        </p:spPr>
        <p:txBody>
          <a:bodyPr>
            <a:normAutofit fontScale="85000" lnSpcReduction="20000"/>
          </a:bodyPr>
          <a:lstStyle/>
          <a:p>
            <a:r>
              <a:rPr lang="en-US" sz="3800" b="1" dirty="0" err="1" smtClean="0">
                <a:solidFill>
                  <a:schemeClr val="bg1"/>
                </a:solidFill>
              </a:rPr>
              <a:t>Yücel</a:t>
            </a:r>
            <a:r>
              <a:rPr lang="en-US" sz="3800" b="1" dirty="0" smtClean="0">
                <a:solidFill>
                  <a:schemeClr val="bg1"/>
                </a:solidFill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</a:rPr>
              <a:t>Karaman</a:t>
            </a:r>
            <a:r>
              <a:rPr lang="en-US" sz="3800" b="1" dirty="0" smtClean="0">
                <a:solidFill>
                  <a:schemeClr val="bg1"/>
                </a:solidFill>
              </a:rPr>
              <a:t> MD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Professor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Brüksel</a:t>
            </a:r>
            <a:r>
              <a:rPr lang="en-US" b="1" dirty="0" smtClean="0">
                <a:solidFill>
                  <a:schemeClr val="bg1"/>
                </a:solidFill>
              </a:rPr>
              <a:t> IVF and Women Health Center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İstanbul-Turkey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EEC 2018 Vienna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Ekran Resmi 2018-02-19 10.54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" y="34413"/>
            <a:ext cx="2763382" cy="1130999"/>
          </a:xfrm>
          <a:prstGeom prst="rect">
            <a:avLst/>
          </a:prstGeom>
        </p:spPr>
      </p:pic>
      <p:pic>
        <p:nvPicPr>
          <p:cNvPr id="6" name="Picture 5" descr="Ekran Resmi 2018-11-13 21.24.5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647" y="34414"/>
            <a:ext cx="3212352" cy="113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347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Treatment Strategy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Efficiency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Tolerability , less sides effects</a:t>
            </a:r>
          </a:p>
          <a:p>
            <a:r>
              <a:rPr lang="en-US" sz="4000" dirty="0" err="1" smtClean="0">
                <a:solidFill>
                  <a:schemeClr val="bg1"/>
                </a:solidFill>
              </a:rPr>
              <a:t>Accesibility</a:t>
            </a:r>
            <a:endParaRPr lang="en-US" sz="4000" dirty="0" smtClean="0">
              <a:solidFill>
                <a:schemeClr val="bg1"/>
              </a:solidFill>
            </a:endParaRPr>
          </a:p>
          <a:p>
            <a:r>
              <a:rPr lang="en-US" sz="4000" dirty="0" smtClean="0">
                <a:solidFill>
                  <a:schemeClr val="bg1"/>
                </a:solidFill>
              </a:rPr>
              <a:t>Coast per year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716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Medical treatment of AUB and uterine fibroids and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COCs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Progestins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GnRH</a:t>
            </a:r>
            <a:r>
              <a:rPr lang="en-US" dirty="0" smtClean="0">
                <a:solidFill>
                  <a:schemeClr val="bg1"/>
                </a:solidFill>
              </a:rPr>
              <a:t> agonist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LNG-IUS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SPRMs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Aromatase inhibitors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Treatment must be individualized depending on the patient’s </a:t>
            </a:r>
            <a:r>
              <a:rPr lang="en-US" dirty="0" err="1" smtClean="0">
                <a:solidFill>
                  <a:srgbClr val="FFFFFF"/>
                </a:solidFill>
              </a:rPr>
              <a:t>age,signs</a:t>
            </a:r>
            <a:r>
              <a:rPr lang="en-US" dirty="0" smtClean="0">
                <a:solidFill>
                  <a:srgbClr val="FFFFFF"/>
                </a:solidFill>
              </a:rPr>
              <a:t> and symptoms, fibroid size, localization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0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COCs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61862" cy="50667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Mechanisms of action: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Decidualization</a:t>
            </a:r>
            <a:r>
              <a:rPr lang="en-US" dirty="0" smtClean="0">
                <a:solidFill>
                  <a:schemeClr val="bg1"/>
                </a:solidFill>
              </a:rPr>
              <a:t> and subsequent atrophy of the endometrium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Benefit from the resulting amenorrhea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Side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Spotting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Headache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Thromboembolic events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Gastrointestinal side-effect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519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COCs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In the short-</a:t>
            </a:r>
            <a:r>
              <a:rPr lang="en-US" dirty="0" err="1" smtClean="0">
                <a:solidFill>
                  <a:srgbClr val="FFFFFF"/>
                </a:solidFill>
              </a:rPr>
              <a:t>term,COCs</a:t>
            </a:r>
            <a:r>
              <a:rPr lang="en-US" dirty="0" smtClean="0">
                <a:solidFill>
                  <a:srgbClr val="FFFFFF"/>
                </a:solidFill>
              </a:rPr>
              <a:t> can be used to </a:t>
            </a:r>
            <a:r>
              <a:rPr lang="en-US" dirty="0" smtClean="0">
                <a:solidFill>
                  <a:srgbClr val="FFFF00"/>
                </a:solidFill>
              </a:rPr>
              <a:t>improve heavy </a:t>
            </a:r>
            <a:r>
              <a:rPr lang="en-US" dirty="0" err="1" smtClean="0">
                <a:solidFill>
                  <a:srgbClr val="FFFF00"/>
                </a:solidFill>
              </a:rPr>
              <a:t>menstruel</a:t>
            </a:r>
            <a:r>
              <a:rPr lang="en-US" dirty="0" smtClean="0">
                <a:solidFill>
                  <a:srgbClr val="FFFF00"/>
                </a:solidFill>
              </a:rPr>
              <a:t> bleeding associated with </a:t>
            </a:r>
            <a:r>
              <a:rPr lang="en-US" dirty="0" err="1" smtClean="0">
                <a:solidFill>
                  <a:srgbClr val="FFFF00"/>
                </a:solidFill>
              </a:rPr>
              <a:t>fibroids</a:t>
            </a:r>
            <a:r>
              <a:rPr lang="en-US" dirty="0" err="1" smtClean="0">
                <a:solidFill>
                  <a:srgbClr val="FFFFFF"/>
                </a:solidFill>
              </a:rPr>
              <a:t>,</a:t>
            </a:r>
            <a:r>
              <a:rPr lang="en-US" dirty="0" err="1" smtClean="0">
                <a:solidFill>
                  <a:srgbClr val="FFFF00"/>
                </a:solidFill>
              </a:rPr>
              <a:t>throughout</a:t>
            </a:r>
            <a:r>
              <a:rPr lang="en-US" dirty="0" smtClean="0">
                <a:solidFill>
                  <a:srgbClr val="FFFF00"/>
                </a:solidFill>
              </a:rPr>
              <a:t> their suppressive effect on endometrial </a:t>
            </a:r>
            <a:r>
              <a:rPr lang="en-US" dirty="0" err="1" smtClean="0">
                <a:solidFill>
                  <a:srgbClr val="FFFF00"/>
                </a:solidFill>
              </a:rPr>
              <a:t>proliferation</a:t>
            </a:r>
            <a:r>
              <a:rPr lang="en-US" dirty="0" err="1" smtClean="0">
                <a:solidFill>
                  <a:srgbClr val="FFFFFF"/>
                </a:solidFill>
              </a:rPr>
              <a:t>,but</a:t>
            </a:r>
            <a:r>
              <a:rPr lang="en-US" dirty="0" smtClean="0">
                <a:solidFill>
                  <a:srgbClr val="FFFFFF"/>
                </a:solidFill>
              </a:rPr>
              <a:t> overall they have no effect on decreasing uterine fibroid volume or uterine size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Trials with COCs may still be effective in some women due to their advantages of easy </a:t>
            </a:r>
            <a:r>
              <a:rPr lang="en-US" dirty="0" err="1" smtClean="0">
                <a:solidFill>
                  <a:srgbClr val="FFFFFF"/>
                </a:solidFill>
              </a:rPr>
              <a:t>accessibility,oral</a:t>
            </a:r>
            <a:r>
              <a:rPr lang="en-US" dirty="0" smtClean="0">
                <a:solidFill>
                  <a:srgbClr val="FFFFFF"/>
                </a:solidFill>
              </a:rPr>
              <a:t> administration and low cost.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07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Medical treatment of AUB and uterine fibroids and </a:t>
            </a:r>
            <a:r>
              <a:rPr lang="en-US" b="1" dirty="0" err="1" smtClean="0">
                <a:solidFill>
                  <a:srgbClr val="FFFF00"/>
                </a:solidFill>
              </a:rPr>
              <a:t>adenomosis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COCs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Progestins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GnRH</a:t>
            </a:r>
            <a:r>
              <a:rPr lang="en-US" dirty="0" smtClean="0">
                <a:solidFill>
                  <a:schemeClr val="bg1"/>
                </a:solidFill>
              </a:rPr>
              <a:t> agonist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LNG-IUS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SPRMs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Aromatase inhibitors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Treatment must be individualized </a:t>
            </a:r>
            <a:r>
              <a:rPr lang="en-US" dirty="0" err="1" smtClean="0">
                <a:solidFill>
                  <a:srgbClr val="FFFFFF"/>
                </a:solidFill>
              </a:rPr>
              <a:t>depanding</a:t>
            </a:r>
            <a:r>
              <a:rPr lang="en-US" dirty="0" smtClean="0">
                <a:solidFill>
                  <a:srgbClr val="FFFFFF"/>
                </a:solidFill>
              </a:rPr>
              <a:t> on the patient’s </a:t>
            </a:r>
            <a:r>
              <a:rPr lang="en-US" dirty="0" err="1" smtClean="0">
                <a:solidFill>
                  <a:srgbClr val="FFFFFF"/>
                </a:solidFill>
              </a:rPr>
              <a:t>age,signs</a:t>
            </a:r>
            <a:r>
              <a:rPr lang="en-US" dirty="0" smtClean="0">
                <a:solidFill>
                  <a:srgbClr val="FFFFFF"/>
                </a:solidFill>
              </a:rPr>
              <a:t> and symptoms, fibroid </a:t>
            </a:r>
            <a:r>
              <a:rPr lang="en-US" dirty="0" err="1" smtClean="0">
                <a:solidFill>
                  <a:srgbClr val="FFFFFF"/>
                </a:solidFill>
              </a:rPr>
              <a:t>size,localization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46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FF00"/>
                </a:solidFill>
              </a:rPr>
              <a:t>Progestins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784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Mechanisms of action :</a:t>
            </a:r>
          </a:p>
          <a:p>
            <a:r>
              <a:rPr lang="en-US" dirty="0" err="1" smtClean="0">
                <a:solidFill>
                  <a:schemeClr val="bg2"/>
                </a:solidFill>
              </a:rPr>
              <a:t>Decidualisation</a:t>
            </a:r>
            <a:r>
              <a:rPr lang="en-US" dirty="0" smtClean="0">
                <a:solidFill>
                  <a:schemeClr val="bg2"/>
                </a:solidFill>
              </a:rPr>
              <a:t> and atrophy of endometrial tissue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Mild </a:t>
            </a:r>
            <a:r>
              <a:rPr lang="en-US" dirty="0" err="1" smtClean="0">
                <a:solidFill>
                  <a:schemeClr val="bg2"/>
                </a:solidFill>
              </a:rPr>
              <a:t>hypoestrogenism</a:t>
            </a:r>
            <a:endParaRPr lang="en-US" dirty="0" smtClean="0">
              <a:solidFill>
                <a:schemeClr val="bg2"/>
              </a:solidFill>
            </a:endParaRPr>
          </a:p>
          <a:p>
            <a:r>
              <a:rPr lang="en-US" dirty="0" err="1" smtClean="0">
                <a:solidFill>
                  <a:schemeClr val="bg2"/>
                </a:solidFill>
              </a:rPr>
              <a:t>Antiproliferative</a:t>
            </a:r>
            <a:r>
              <a:rPr lang="en-US" dirty="0" smtClean="0">
                <a:solidFill>
                  <a:schemeClr val="bg2"/>
                </a:solidFill>
              </a:rPr>
              <a:t> effect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Effects: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Significant reduction of pain and bleeding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Side effects:</a:t>
            </a:r>
          </a:p>
          <a:p>
            <a:r>
              <a:rPr lang="en-US" dirty="0" smtClean="0">
                <a:solidFill>
                  <a:schemeClr val="bg2"/>
                </a:solidFill>
              </a:rPr>
              <a:t>Breakthrough bleeding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235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Progestins</a:t>
            </a:r>
            <a:r>
              <a:rPr lang="en-US" b="1" dirty="0" smtClean="0">
                <a:solidFill>
                  <a:srgbClr val="FFFF00"/>
                </a:solidFill>
              </a:rPr>
              <a:t>, AUB and Fibroids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There is lack of high-quality evidence assessing the efficacy of these medications.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Depo</a:t>
            </a:r>
            <a:r>
              <a:rPr lang="en-US" dirty="0" smtClean="0">
                <a:solidFill>
                  <a:schemeClr val="bg1"/>
                </a:solidFill>
              </a:rPr>
              <a:t> MPA used in 20 women with uterine fibroids induced </a:t>
            </a:r>
            <a:r>
              <a:rPr lang="en-US" dirty="0" err="1" smtClean="0">
                <a:solidFill>
                  <a:schemeClr val="bg1"/>
                </a:solidFill>
              </a:rPr>
              <a:t>bleedings.After</a:t>
            </a:r>
            <a:r>
              <a:rPr lang="en-US" dirty="0" smtClean="0">
                <a:solidFill>
                  <a:schemeClr val="bg1"/>
                </a:solidFill>
              </a:rPr>
              <a:t> 6 months ,30% were amenorrheic,70% had an improved bleeding pattern , and 15% had an increased in hematocrit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b</a:t>
            </a:r>
            <a:r>
              <a:rPr lang="en-US" dirty="0" smtClean="0">
                <a:solidFill>
                  <a:schemeClr val="bg1"/>
                </a:solidFill>
              </a:rPr>
              <a:t>y 48%, uterine and fibroid volumes were decreased by 33% </a:t>
            </a:r>
            <a:r>
              <a:rPr lang="en-US" dirty="0">
                <a:solidFill>
                  <a:schemeClr val="bg1"/>
                </a:solidFill>
              </a:rPr>
              <a:t>.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</a:t>
            </a:r>
            <a:r>
              <a:rPr lang="en-US" sz="2800" dirty="0" err="1" smtClean="0">
                <a:solidFill>
                  <a:schemeClr val="bg1"/>
                </a:solidFill>
              </a:rPr>
              <a:t>Venkatachalam</a:t>
            </a:r>
            <a:r>
              <a:rPr lang="en-US" sz="2800" dirty="0" smtClean="0">
                <a:solidFill>
                  <a:schemeClr val="bg1"/>
                </a:solidFill>
              </a:rPr>
              <a:t> et al J </a:t>
            </a:r>
            <a:r>
              <a:rPr lang="en-US" sz="2800" dirty="0" err="1" smtClean="0">
                <a:solidFill>
                  <a:schemeClr val="bg1"/>
                </a:solidFill>
              </a:rPr>
              <a:t>Obstet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Gynecol</a:t>
            </a:r>
            <a:r>
              <a:rPr lang="en-US" sz="2800" dirty="0" smtClean="0">
                <a:solidFill>
                  <a:schemeClr val="bg1"/>
                </a:solidFill>
              </a:rPr>
              <a:t> 2004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7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9060329" cy="4525963"/>
          </a:xfrm>
        </p:spPr>
        <p:txBody>
          <a:bodyPr>
            <a:normAutofit fontScale="25000" lnSpcReduction="20000"/>
          </a:bodyPr>
          <a:lstStyle/>
          <a:p>
            <a:r>
              <a:rPr lang="en-US" sz="14400" dirty="0" smtClean="0">
                <a:solidFill>
                  <a:schemeClr val="bg1"/>
                </a:solidFill>
              </a:rPr>
              <a:t>5 mg a day (21/28 days) at least </a:t>
            </a:r>
            <a:r>
              <a:rPr lang="en-US" sz="14400" smtClean="0">
                <a:solidFill>
                  <a:schemeClr val="bg1"/>
                </a:solidFill>
              </a:rPr>
              <a:t>6 months</a:t>
            </a:r>
            <a:endParaRPr lang="en-US" sz="144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endParaRPr lang="en-US" sz="7600" dirty="0">
              <a:solidFill>
                <a:schemeClr val="bg1"/>
              </a:solidFill>
            </a:endParaRPr>
          </a:p>
          <a:p>
            <a:endParaRPr lang="en-US" sz="7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7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7600" dirty="0" smtClean="0">
                <a:solidFill>
                  <a:schemeClr val="bg1"/>
                </a:solidFill>
              </a:rPr>
              <a:t>                                             </a:t>
            </a:r>
            <a:r>
              <a:rPr lang="en-US" sz="9600" dirty="0" err="1" smtClean="0">
                <a:solidFill>
                  <a:schemeClr val="bg1"/>
                </a:solidFill>
              </a:rPr>
              <a:t>Muneyyirci-Delale</a:t>
            </a:r>
            <a:r>
              <a:rPr lang="en-US" sz="9600" dirty="0" smtClean="0">
                <a:solidFill>
                  <a:schemeClr val="bg1"/>
                </a:solidFill>
              </a:rPr>
              <a:t> et al </a:t>
            </a:r>
            <a:r>
              <a:rPr lang="en-US" sz="9600" dirty="0" err="1" smtClean="0">
                <a:solidFill>
                  <a:schemeClr val="bg1"/>
                </a:solidFill>
              </a:rPr>
              <a:t>Pharaceuticals</a:t>
            </a:r>
            <a:r>
              <a:rPr lang="en-US" sz="9600" dirty="0" smtClean="0">
                <a:solidFill>
                  <a:schemeClr val="bg1"/>
                </a:solidFill>
              </a:rPr>
              <a:t>  2012</a:t>
            </a:r>
          </a:p>
          <a:p>
            <a:endParaRPr lang="en-US" sz="9600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kran Resmi 2018-11-05 17.25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599" cy="1143000"/>
          </a:xfrm>
          <a:prstGeom prst="rect">
            <a:avLst/>
          </a:prstGeom>
        </p:spPr>
      </p:pic>
      <p:pic>
        <p:nvPicPr>
          <p:cNvPr id="5" name="Picture 4" descr="Ekran Resmi 2018-11-05 17.26.5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48" y="2211294"/>
            <a:ext cx="7385050" cy="365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12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Progestins</a:t>
            </a:r>
            <a:r>
              <a:rPr lang="en-US" b="1" dirty="0" smtClean="0">
                <a:solidFill>
                  <a:srgbClr val="FFFF00"/>
                </a:solidFill>
              </a:rPr>
              <a:t> and breakthrough bleeding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21.4 %</a:t>
            </a:r>
            <a:r>
              <a:rPr lang="en-US" dirty="0" smtClean="0">
                <a:solidFill>
                  <a:schemeClr val="bg1"/>
                </a:solidFill>
              </a:rPr>
              <a:t> of patients (21/28 days) ,but never beyond 2 cycles of treatment.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57.6%</a:t>
            </a:r>
            <a:r>
              <a:rPr lang="en-US" dirty="0" smtClean="0">
                <a:solidFill>
                  <a:schemeClr val="bg1"/>
                </a:solidFill>
              </a:rPr>
              <a:t> with continuous (28/28) treatment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48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Medical treatment of AUB and uterine fibroids and </a:t>
            </a:r>
            <a:r>
              <a:rPr lang="en-US" b="1" dirty="0" err="1" smtClean="0">
                <a:solidFill>
                  <a:srgbClr val="FFFF00"/>
                </a:solidFill>
              </a:rPr>
              <a:t>adenomosis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COCs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Progestins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err="1" smtClean="0">
                <a:solidFill>
                  <a:srgbClr val="FFFF00"/>
                </a:solidFill>
              </a:rPr>
              <a:t>GnRH</a:t>
            </a:r>
            <a:r>
              <a:rPr lang="en-US" b="1" dirty="0" smtClean="0">
                <a:solidFill>
                  <a:srgbClr val="FFFF00"/>
                </a:solidFill>
              </a:rPr>
              <a:t> agonist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LNG-IUS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SPRMs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Aromatase inhibitors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Treatment must be individualized depending on the patient’s </a:t>
            </a:r>
            <a:r>
              <a:rPr lang="en-US" dirty="0" err="1" smtClean="0">
                <a:solidFill>
                  <a:srgbClr val="FFFFFF"/>
                </a:solidFill>
              </a:rPr>
              <a:t>age,signs</a:t>
            </a:r>
            <a:r>
              <a:rPr lang="en-US" dirty="0" smtClean="0">
                <a:solidFill>
                  <a:srgbClr val="FFFFFF"/>
                </a:solidFill>
              </a:rPr>
              <a:t> and symptoms, fibroid </a:t>
            </a:r>
            <a:r>
              <a:rPr lang="en-US" dirty="0" err="1" smtClean="0">
                <a:solidFill>
                  <a:srgbClr val="FFFFFF"/>
                </a:solidFill>
              </a:rPr>
              <a:t>size,localization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567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 smtClean="0">
                <a:solidFill>
                  <a:srgbClr val="FFFF00"/>
                </a:solidFill>
              </a:rPr>
              <a:t>I have no conflict of interest </a:t>
            </a:r>
            <a:endParaRPr lang="en-US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876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GnRH</a:t>
            </a:r>
            <a:r>
              <a:rPr lang="en-US" b="1" dirty="0" smtClean="0">
                <a:solidFill>
                  <a:srgbClr val="FFFF00"/>
                </a:solidFill>
              </a:rPr>
              <a:t> agonists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  Mechanisms of action: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Hypoestrogenic</a:t>
            </a:r>
            <a:r>
              <a:rPr lang="en-US" dirty="0" smtClean="0">
                <a:solidFill>
                  <a:schemeClr val="bg1"/>
                </a:solidFill>
              </a:rPr>
              <a:t> state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Antiproliferative</a:t>
            </a:r>
            <a:r>
              <a:rPr lang="en-US" dirty="0" smtClean="0">
                <a:solidFill>
                  <a:schemeClr val="bg1"/>
                </a:solidFill>
              </a:rPr>
              <a:t> effect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Increased </a:t>
            </a:r>
            <a:r>
              <a:rPr lang="en-US" dirty="0" err="1" smtClean="0">
                <a:solidFill>
                  <a:schemeClr val="bg1"/>
                </a:solidFill>
              </a:rPr>
              <a:t>apopthosis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  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Significant reduction of uterine </a:t>
            </a:r>
            <a:r>
              <a:rPr lang="en-US" dirty="0" err="1" smtClean="0">
                <a:solidFill>
                  <a:schemeClr val="bg1"/>
                </a:solidFill>
              </a:rPr>
              <a:t>size,bleeding</a:t>
            </a:r>
            <a:r>
              <a:rPr lang="en-US" dirty="0" smtClean="0">
                <a:solidFill>
                  <a:schemeClr val="bg1"/>
                </a:solidFill>
              </a:rPr>
              <a:t> and pain in short term period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Improvement of PR in ART cycles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  Side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Menopausal symptoms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Consider add-back therapy for prolonged treatment</a:t>
            </a:r>
          </a:p>
        </p:txBody>
      </p:sp>
    </p:spTree>
    <p:extLst>
      <p:ext uri="{BB962C8B-B14F-4D97-AF65-F5344CB8AC3E}">
        <p14:creationId xmlns:p14="http://schemas.microsoft.com/office/powerpoint/2010/main" val="379813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FF00"/>
                </a:solidFill>
              </a:rPr>
              <a:t>GnRH</a:t>
            </a:r>
            <a:r>
              <a:rPr lang="en-US" sz="5400" b="1" dirty="0" smtClean="0">
                <a:solidFill>
                  <a:srgbClr val="FFFF00"/>
                </a:solidFill>
              </a:rPr>
              <a:t> agonist therapy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heir use is </a:t>
            </a:r>
            <a:r>
              <a:rPr lang="en-US" dirty="0" smtClean="0">
                <a:solidFill>
                  <a:srgbClr val="FFFF00"/>
                </a:solidFill>
              </a:rPr>
              <a:t>restricted by short duration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Consider add-back therapy for prolonged treatment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Breakthrough bleeding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symptoms quickly reappear after discontinuation of the therapy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84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Medical treatment of AUB and uterine fibroids and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COCs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Progestins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GnRH</a:t>
            </a:r>
            <a:r>
              <a:rPr lang="en-US" dirty="0" smtClean="0">
                <a:solidFill>
                  <a:schemeClr val="bg1"/>
                </a:solidFill>
              </a:rPr>
              <a:t> agonist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LNG-IUS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SPRMs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Aromatase inhibitors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Treatment must be individualized depending on the patient’s </a:t>
            </a:r>
            <a:r>
              <a:rPr lang="en-US" dirty="0" err="1" smtClean="0">
                <a:solidFill>
                  <a:srgbClr val="FFFFFF"/>
                </a:solidFill>
              </a:rPr>
              <a:t>age,signs</a:t>
            </a:r>
            <a:r>
              <a:rPr lang="en-US" dirty="0" smtClean="0">
                <a:solidFill>
                  <a:srgbClr val="FFFFFF"/>
                </a:solidFill>
              </a:rPr>
              <a:t> and symptoms, fibroid </a:t>
            </a:r>
            <a:r>
              <a:rPr lang="en-US" dirty="0" err="1" smtClean="0">
                <a:solidFill>
                  <a:srgbClr val="FFFFFF"/>
                </a:solidFill>
              </a:rPr>
              <a:t>size,localization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54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Ekran Resmi 2018-11-05 19.11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28"/>
            <a:ext cx="9144000" cy="262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1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05 19.11.4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607" b="-45607"/>
          <a:stretch>
            <a:fillRect/>
          </a:stretch>
        </p:blipFill>
        <p:spPr>
          <a:xfrm>
            <a:off x="-209176" y="-760478"/>
            <a:ext cx="9353176" cy="3166005"/>
          </a:xfrm>
        </p:spPr>
      </p:pic>
      <p:pic>
        <p:nvPicPr>
          <p:cNvPr id="5" name="Picture 4" descr="Ekran Resmi 2018-11-05 19.10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75" y="1673412"/>
            <a:ext cx="9353176" cy="518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8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LNG-IUS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Mechanism of action: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Endometrial atrophy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Direct local action on </a:t>
            </a:r>
            <a:r>
              <a:rPr lang="en-US" dirty="0" err="1" smtClean="0">
                <a:solidFill>
                  <a:schemeClr val="bg1"/>
                </a:solidFill>
              </a:rPr>
              <a:t>adenomyotic</a:t>
            </a:r>
            <a:r>
              <a:rPr lang="en-US" dirty="0" smtClean="0">
                <a:solidFill>
                  <a:schemeClr val="bg1"/>
                </a:solidFill>
              </a:rPr>
              <a:t> foci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Significant reduction of menstrual loss , with increase in </a:t>
            </a:r>
            <a:r>
              <a:rPr lang="en-US" dirty="0" err="1" smtClean="0">
                <a:solidFill>
                  <a:schemeClr val="bg1"/>
                </a:solidFill>
              </a:rPr>
              <a:t>hemoglobin,hct</a:t>
            </a:r>
            <a:r>
              <a:rPr lang="en-US" dirty="0" smtClean="0">
                <a:solidFill>
                  <a:schemeClr val="bg1"/>
                </a:solidFill>
              </a:rPr>
              <a:t> and ferritin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Decreased </a:t>
            </a:r>
            <a:r>
              <a:rPr lang="en-US" dirty="0" err="1" smtClean="0">
                <a:solidFill>
                  <a:schemeClr val="bg1"/>
                </a:solidFill>
              </a:rPr>
              <a:t>uterin</a:t>
            </a:r>
            <a:r>
              <a:rPr lang="en-US" dirty="0" smtClean="0">
                <a:solidFill>
                  <a:schemeClr val="bg1"/>
                </a:solidFill>
              </a:rPr>
              <a:t> volume and pain symptoms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Side effects: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Irregular bleeding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Amenorrhea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896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4 08.36.4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11" r="-23111"/>
          <a:stretch>
            <a:fillRect/>
          </a:stretch>
        </p:blipFill>
        <p:spPr>
          <a:xfrm>
            <a:off x="-2163977" y="1"/>
            <a:ext cx="13407280" cy="6858000"/>
          </a:xfrm>
        </p:spPr>
      </p:pic>
      <p:sp>
        <p:nvSpPr>
          <p:cNvPr id="5" name="Rectangle 4"/>
          <p:cNvSpPr/>
          <p:nvPr/>
        </p:nvSpPr>
        <p:spPr>
          <a:xfrm>
            <a:off x="1128888" y="6279444"/>
            <a:ext cx="6787445" cy="47649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13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4 08.37.3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036" b="-19036"/>
          <a:stretch>
            <a:fillRect/>
          </a:stretch>
        </p:blipFill>
        <p:spPr>
          <a:xfrm>
            <a:off x="0" y="274638"/>
            <a:ext cx="9144000" cy="7062511"/>
          </a:xfrm>
        </p:spPr>
      </p:pic>
      <p:sp>
        <p:nvSpPr>
          <p:cNvPr id="5" name="Rectangle 4"/>
          <p:cNvSpPr/>
          <p:nvPr/>
        </p:nvSpPr>
        <p:spPr>
          <a:xfrm>
            <a:off x="457200" y="4642557"/>
            <a:ext cx="8037689" cy="74788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63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3 21.29.5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87" b="-16887"/>
          <a:stretch>
            <a:fillRect/>
          </a:stretch>
        </p:blipFill>
        <p:spPr>
          <a:xfrm>
            <a:off x="0" y="-436314"/>
            <a:ext cx="9144000" cy="4525963"/>
          </a:xfrm>
        </p:spPr>
      </p:pic>
    </p:spTree>
    <p:extLst>
      <p:ext uri="{BB962C8B-B14F-4D97-AF65-F5344CB8AC3E}">
        <p14:creationId xmlns:p14="http://schemas.microsoft.com/office/powerpoint/2010/main" val="1062644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3 21.30.3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578" r="-25578"/>
          <a:stretch>
            <a:fillRect/>
          </a:stretch>
        </p:blipFill>
        <p:spPr>
          <a:xfrm>
            <a:off x="-2633848" y="0"/>
            <a:ext cx="14282355" cy="6858000"/>
          </a:xfrm>
        </p:spPr>
      </p:pic>
      <p:sp>
        <p:nvSpPr>
          <p:cNvPr id="5" name="Rectangle 4"/>
          <p:cNvSpPr/>
          <p:nvPr/>
        </p:nvSpPr>
        <p:spPr>
          <a:xfrm flipV="1">
            <a:off x="0" y="4076776"/>
            <a:ext cx="8309164" cy="550034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94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21 21.53.1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95" r="-6895"/>
          <a:stretch>
            <a:fillRect/>
          </a:stretch>
        </p:blipFill>
        <p:spPr>
          <a:xfrm>
            <a:off x="-634968" y="0"/>
            <a:ext cx="10626370" cy="6858000"/>
          </a:xfrm>
        </p:spPr>
      </p:pic>
    </p:spTree>
    <p:extLst>
      <p:ext uri="{BB962C8B-B14F-4D97-AF65-F5344CB8AC3E}">
        <p14:creationId xmlns:p14="http://schemas.microsoft.com/office/powerpoint/2010/main" val="1734623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Fibroid-related menorrhagia 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11-13 21.37.0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2" r="-4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3160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30 13.58.1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46" b="-10246"/>
          <a:stretch>
            <a:fillRect/>
          </a:stretch>
        </p:blipFill>
        <p:spPr>
          <a:xfrm>
            <a:off x="0" y="-688760"/>
            <a:ext cx="9144000" cy="8308162"/>
          </a:xfrm>
        </p:spPr>
      </p:pic>
    </p:spTree>
    <p:extLst>
      <p:ext uri="{BB962C8B-B14F-4D97-AF65-F5344CB8AC3E}">
        <p14:creationId xmlns:p14="http://schemas.microsoft.com/office/powerpoint/2010/main" val="2465196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30 15.00.4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32" b="-17132"/>
          <a:stretch>
            <a:fillRect/>
          </a:stretch>
        </p:blipFill>
        <p:spPr>
          <a:xfrm>
            <a:off x="-1" y="-1175993"/>
            <a:ext cx="9296857" cy="9235465"/>
          </a:xfrm>
        </p:spPr>
      </p:pic>
      <p:sp>
        <p:nvSpPr>
          <p:cNvPr id="5" name="Rectangle 4"/>
          <p:cNvSpPr/>
          <p:nvPr/>
        </p:nvSpPr>
        <p:spPr>
          <a:xfrm>
            <a:off x="297876" y="3382357"/>
            <a:ext cx="8669750" cy="27214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13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30 15.01.5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841" r="-34841"/>
          <a:stretch>
            <a:fillRect/>
          </a:stretch>
        </p:blipFill>
        <p:spPr>
          <a:xfrm>
            <a:off x="-3276633" y="0"/>
            <a:ext cx="15677669" cy="6858000"/>
          </a:xfrm>
        </p:spPr>
      </p:pic>
      <p:sp>
        <p:nvSpPr>
          <p:cNvPr id="5" name="Rectangle 4"/>
          <p:cNvSpPr/>
          <p:nvPr/>
        </p:nvSpPr>
        <p:spPr>
          <a:xfrm>
            <a:off x="313554" y="3805717"/>
            <a:ext cx="8830446" cy="1102093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21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30 15.15.2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0" b="-41270"/>
          <a:stretch>
            <a:fillRect/>
          </a:stretch>
        </p:blipFill>
        <p:spPr>
          <a:xfrm>
            <a:off x="0" y="-201558"/>
            <a:ext cx="9144000" cy="7524074"/>
          </a:xfrm>
        </p:spPr>
      </p:pic>
      <p:sp>
        <p:nvSpPr>
          <p:cNvPr id="5" name="Rectangle 4"/>
          <p:cNvSpPr/>
          <p:nvPr/>
        </p:nvSpPr>
        <p:spPr>
          <a:xfrm>
            <a:off x="94088" y="3057145"/>
            <a:ext cx="8967626" cy="1810771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37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3 21.49.4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9" r="-4549"/>
          <a:stretch>
            <a:fillRect/>
          </a:stretch>
        </p:blipFill>
        <p:spPr>
          <a:xfrm>
            <a:off x="-584571" y="0"/>
            <a:ext cx="10130896" cy="6858000"/>
          </a:xfrm>
        </p:spPr>
      </p:pic>
    </p:spTree>
    <p:extLst>
      <p:ext uri="{BB962C8B-B14F-4D97-AF65-F5344CB8AC3E}">
        <p14:creationId xmlns:p14="http://schemas.microsoft.com/office/powerpoint/2010/main" val="1639614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102 women with intramural </a:t>
            </a:r>
            <a:r>
              <a:rPr lang="en-US" b="1" dirty="0" err="1" smtClean="0">
                <a:solidFill>
                  <a:srgbClr val="FFFF00"/>
                </a:solidFill>
              </a:rPr>
              <a:t>myomas</a:t>
            </a:r>
            <a:r>
              <a:rPr lang="en-US" b="1" dirty="0" smtClean="0">
                <a:solidFill>
                  <a:srgbClr val="FFFF00"/>
                </a:solidFill>
              </a:rPr>
              <a:t> and menorrhagi</a:t>
            </a:r>
            <a:r>
              <a:rPr lang="en-US" b="1" dirty="0">
                <a:solidFill>
                  <a:srgbClr val="FFFF00"/>
                </a:solidFill>
              </a:rPr>
              <a:t>a</a:t>
            </a:r>
          </a:p>
        </p:txBody>
      </p:sp>
      <p:pic>
        <p:nvPicPr>
          <p:cNvPr id="4" name="Content Placeholder 3" descr="Ekran Resmi 2018-11-13 21.50.1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02" b="-87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9373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3 21.51.0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71" b="-11971"/>
          <a:stretch>
            <a:fillRect/>
          </a:stretch>
        </p:blipFill>
        <p:spPr>
          <a:xfrm>
            <a:off x="457200" y="1524564"/>
            <a:ext cx="8229600" cy="4525963"/>
          </a:xfrm>
        </p:spPr>
      </p:pic>
      <p:sp>
        <p:nvSpPr>
          <p:cNvPr id="5" name="Rectangle 4"/>
          <p:cNvSpPr/>
          <p:nvPr/>
        </p:nvSpPr>
        <p:spPr>
          <a:xfrm>
            <a:off x="582706" y="3328184"/>
            <a:ext cx="7978588" cy="436991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610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Ekran Resmi 2018-11-13 21.52.1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618" b="-21618"/>
          <a:stretch>
            <a:fillRect/>
          </a:stretch>
        </p:blipFill>
        <p:spPr>
          <a:xfrm>
            <a:off x="0" y="1600200"/>
            <a:ext cx="9144000" cy="4525963"/>
          </a:xfrm>
        </p:spPr>
      </p:pic>
    </p:spTree>
    <p:extLst>
      <p:ext uri="{BB962C8B-B14F-4D97-AF65-F5344CB8AC3E}">
        <p14:creationId xmlns:p14="http://schemas.microsoft.com/office/powerpoint/2010/main" val="3947496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05 18.34.4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98" r="-18698"/>
          <a:stretch>
            <a:fillRect/>
          </a:stretch>
        </p:blipFill>
        <p:spPr>
          <a:xfrm>
            <a:off x="-1987176" y="0"/>
            <a:ext cx="13193058" cy="6858000"/>
          </a:xfrm>
        </p:spPr>
      </p:pic>
    </p:spTree>
    <p:extLst>
      <p:ext uri="{BB962C8B-B14F-4D97-AF65-F5344CB8AC3E}">
        <p14:creationId xmlns:p14="http://schemas.microsoft.com/office/powerpoint/2010/main" val="1972042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Coexistence of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and fibroids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7383104"/>
          </a:xfrm>
        </p:spPr>
        <p:txBody>
          <a:bodyPr>
            <a:normAutofit fontScale="70000" lnSpcReduction="20000"/>
          </a:bodyPr>
          <a:lstStyle/>
          <a:p>
            <a:r>
              <a:rPr lang="en-US" sz="5100" dirty="0" err="1" smtClean="0">
                <a:solidFill>
                  <a:schemeClr val="bg1"/>
                </a:solidFill>
              </a:rPr>
              <a:t>Adenomyosis</a:t>
            </a:r>
            <a:r>
              <a:rPr lang="en-US" sz="5100" dirty="0" smtClean="0">
                <a:solidFill>
                  <a:schemeClr val="bg1"/>
                </a:solidFill>
              </a:rPr>
              <a:t> was reported in </a:t>
            </a:r>
            <a:r>
              <a:rPr lang="en-US" sz="5100" dirty="0" smtClean="0">
                <a:solidFill>
                  <a:srgbClr val="FFFF00"/>
                </a:solidFill>
              </a:rPr>
              <a:t>15-57% </a:t>
            </a:r>
            <a:r>
              <a:rPr lang="en-US" sz="5100" dirty="0" smtClean="0">
                <a:solidFill>
                  <a:schemeClr val="bg1"/>
                </a:solidFill>
              </a:rPr>
              <a:t>of hysterectomy specimens of patients operated on for fibroids</a:t>
            </a:r>
          </a:p>
          <a:p>
            <a:r>
              <a:rPr lang="en-US" sz="5100" dirty="0" smtClean="0">
                <a:solidFill>
                  <a:schemeClr val="bg1"/>
                </a:solidFill>
              </a:rPr>
              <a:t>On the other hand , fibroids were found in </a:t>
            </a:r>
            <a:r>
              <a:rPr lang="en-US" sz="5100" dirty="0" smtClean="0">
                <a:solidFill>
                  <a:srgbClr val="FFFF00"/>
                </a:solidFill>
              </a:rPr>
              <a:t>23-34% </a:t>
            </a:r>
            <a:r>
              <a:rPr lang="en-US" sz="5100" dirty="0" smtClean="0">
                <a:solidFill>
                  <a:schemeClr val="bg1"/>
                </a:solidFill>
              </a:rPr>
              <a:t>of patients with </a:t>
            </a:r>
            <a:r>
              <a:rPr lang="en-US" sz="5100" dirty="0" err="1" smtClean="0">
                <a:solidFill>
                  <a:schemeClr val="bg1"/>
                </a:solidFill>
              </a:rPr>
              <a:t>adenomyosis</a:t>
            </a:r>
            <a:endParaRPr lang="en-US" sz="5100" dirty="0" smtClean="0">
              <a:solidFill>
                <a:schemeClr val="bg1"/>
              </a:solidFill>
            </a:endParaRPr>
          </a:p>
          <a:p>
            <a:r>
              <a:rPr lang="en-US" sz="5100" dirty="0" smtClean="0">
                <a:solidFill>
                  <a:schemeClr val="bg1"/>
                </a:solidFill>
              </a:rPr>
              <a:t>Coexisting of 2 pathologies give more severe symptoms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 </a:t>
            </a:r>
            <a:r>
              <a:rPr lang="en-US" dirty="0" err="1" smtClean="0">
                <a:solidFill>
                  <a:schemeClr val="bg1"/>
                </a:solidFill>
              </a:rPr>
              <a:t>Naftaline</a:t>
            </a:r>
            <a:r>
              <a:rPr lang="en-US" dirty="0" smtClean="0">
                <a:solidFill>
                  <a:schemeClr val="bg1"/>
                </a:solidFill>
              </a:rPr>
              <a:t> et al Human Repro 2012-2014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                      </a:t>
            </a:r>
            <a:r>
              <a:rPr lang="en-US" dirty="0" err="1" smtClean="0">
                <a:solidFill>
                  <a:schemeClr val="bg1"/>
                </a:solidFill>
              </a:rPr>
              <a:t>Taran</a:t>
            </a:r>
            <a:r>
              <a:rPr lang="en-US" dirty="0" smtClean="0">
                <a:solidFill>
                  <a:schemeClr val="bg1"/>
                </a:solidFill>
              </a:rPr>
              <a:t> et al  </a:t>
            </a:r>
            <a:r>
              <a:rPr lang="en-US" dirty="0" err="1" smtClean="0">
                <a:solidFill>
                  <a:schemeClr val="bg1"/>
                </a:solidFill>
              </a:rPr>
              <a:t>Fertil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Steril</a:t>
            </a:r>
            <a:r>
              <a:rPr lang="en-US" dirty="0" smtClean="0">
                <a:solidFill>
                  <a:schemeClr val="bg1"/>
                </a:solidFill>
              </a:rPr>
              <a:t> 2010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                                              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91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05 18.34.0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05" b="-26705"/>
          <a:stretch>
            <a:fillRect/>
          </a:stretch>
        </p:blipFill>
        <p:spPr>
          <a:xfrm>
            <a:off x="-1" y="693765"/>
            <a:ext cx="9144001" cy="5120532"/>
          </a:xfrm>
        </p:spPr>
      </p:pic>
      <p:sp>
        <p:nvSpPr>
          <p:cNvPr id="5" name="Rectangle 4"/>
          <p:cNvSpPr/>
          <p:nvPr/>
        </p:nvSpPr>
        <p:spPr>
          <a:xfrm>
            <a:off x="104588" y="3466353"/>
            <a:ext cx="8785412" cy="121023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16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Ekran Resmi 2018-10-28 16.08.2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06" r="-16306"/>
          <a:stretch>
            <a:fillRect/>
          </a:stretch>
        </p:blipFill>
        <p:spPr>
          <a:xfrm>
            <a:off x="-1711480" y="0"/>
            <a:ext cx="12385812" cy="6858000"/>
          </a:xfrm>
        </p:spPr>
      </p:pic>
      <p:sp>
        <p:nvSpPr>
          <p:cNvPr id="4" name="Rectangle 3"/>
          <p:cNvSpPr/>
          <p:nvPr/>
        </p:nvSpPr>
        <p:spPr>
          <a:xfrm>
            <a:off x="1058301" y="4256487"/>
            <a:ext cx="7663776" cy="587911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62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28 16.10.1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70" r="-19770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 flipV="1">
            <a:off x="4541531" y="5605694"/>
            <a:ext cx="2886566" cy="372006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4541064" y="3465284"/>
            <a:ext cx="2886566" cy="372006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890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New </a:t>
            </a:r>
            <a:r>
              <a:rPr lang="en-US" b="1" dirty="0" err="1" smtClean="0">
                <a:solidFill>
                  <a:srgbClr val="FFFF00"/>
                </a:solidFill>
              </a:rPr>
              <a:t>pathogenetic</a:t>
            </a:r>
            <a:r>
              <a:rPr lang="en-US" b="1" dirty="0" smtClean="0">
                <a:solidFill>
                  <a:srgbClr val="FFFF00"/>
                </a:solidFill>
              </a:rPr>
              <a:t> mechanisms and new drugs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Aromatase Inhibitors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SPRMs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Valproic</a:t>
            </a:r>
            <a:r>
              <a:rPr lang="en-US" dirty="0" smtClean="0">
                <a:solidFill>
                  <a:srgbClr val="FFFFFF"/>
                </a:solidFill>
              </a:rPr>
              <a:t> acid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Anti-platelets therapy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247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90" y="1600200"/>
            <a:ext cx="8976910" cy="5117841"/>
          </a:xfrm>
        </p:spPr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Tamoxifen</a:t>
            </a:r>
            <a:r>
              <a:rPr lang="en-US" dirty="0" smtClean="0">
                <a:solidFill>
                  <a:schemeClr val="bg1"/>
                </a:solidFill>
              </a:rPr>
              <a:t> : 20 mg daily for 6 months in women with symptomatic uterine fibroids</a:t>
            </a:r>
            <a:r>
              <a:rPr lang="en-US" dirty="0"/>
              <a:t> </a:t>
            </a:r>
            <a:r>
              <a:rPr lang="en-US" dirty="0" smtClean="0">
                <a:solidFill>
                  <a:srgbClr val="FFFFFF"/>
                </a:solidFill>
              </a:rPr>
              <a:t>:Negative side effects (hot </a:t>
            </a:r>
            <a:r>
              <a:rPr lang="en-US" dirty="0" err="1" smtClean="0">
                <a:solidFill>
                  <a:srgbClr val="FFFFFF"/>
                </a:solidFill>
              </a:rPr>
              <a:t>flush,dizziness,benign</a:t>
            </a:r>
            <a:r>
              <a:rPr lang="en-US" dirty="0" smtClean="0">
                <a:solidFill>
                  <a:srgbClr val="FFFFFF"/>
                </a:solidFill>
              </a:rPr>
              <a:t> endometrial thickening) outweigh the marginal benefits of </a:t>
            </a:r>
            <a:r>
              <a:rPr lang="en-US" dirty="0" err="1">
                <a:solidFill>
                  <a:srgbClr val="FFFFFF"/>
                </a:solidFill>
              </a:rPr>
              <a:t>t</a:t>
            </a:r>
            <a:r>
              <a:rPr lang="en-US" dirty="0" err="1" smtClean="0">
                <a:solidFill>
                  <a:srgbClr val="FFFFFF"/>
                </a:solidFill>
              </a:rPr>
              <a:t>amoxifen</a:t>
            </a:r>
            <a:r>
              <a:rPr lang="en-US" dirty="0" smtClean="0">
                <a:solidFill>
                  <a:srgbClr val="FFFFFF"/>
                </a:solidFill>
              </a:rPr>
              <a:t> therapy and </a:t>
            </a:r>
            <a:r>
              <a:rPr lang="en-US" dirty="0" smtClean="0">
                <a:solidFill>
                  <a:srgbClr val="FFFF00"/>
                </a:solidFill>
              </a:rPr>
              <a:t>it is not recommended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Raloxifen</a:t>
            </a:r>
            <a:r>
              <a:rPr lang="en-US" dirty="0" smtClean="0">
                <a:solidFill>
                  <a:srgbClr val="FFFFFF"/>
                </a:solidFill>
              </a:rPr>
              <a:t> (no effect on the endometrium):Effect of </a:t>
            </a:r>
            <a:r>
              <a:rPr lang="en-US" dirty="0" err="1" smtClean="0">
                <a:solidFill>
                  <a:srgbClr val="FFFFFF"/>
                </a:solidFill>
              </a:rPr>
              <a:t>raloxifen</a:t>
            </a:r>
            <a:r>
              <a:rPr lang="en-US" dirty="0" smtClean="0">
                <a:solidFill>
                  <a:srgbClr val="FFFFFF"/>
                </a:solidFill>
              </a:rPr>
              <a:t> on </a:t>
            </a:r>
            <a:r>
              <a:rPr lang="en-US" dirty="0" smtClean="0">
                <a:solidFill>
                  <a:srgbClr val="FFFF00"/>
                </a:solidFill>
              </a:rPr>
              <a:t>fibroid size and bleeding is unclear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                           </a:t>
            </a:r>
            <a:r>
              <a:rPr lang="en-US" sz="2000" dirty="0" smtClean="0">
                <a:solidFill>
                  <a:srgbClr val="FFFFFF"/>
                </a:solidFill>
              </a:rPr>
              <a:t>Deng et al Cochrane Database </a:t>
            </a:r>
            <a:r>
              <a:rPr lang="en-US" sz="2000" dirty="0" err="1" smtClean="0">
                <a:solidFill>
                  <a:srgbClr val="FFFFFF"/>
                </a:solidFill>
              </a:rPr>
              <a:t>Syst</a:t>
            </a:r>
            <a:r>
              <a:rPr lang="en-US" sz="2000" dirty="0" smtClean="0">
                <a:solidFill>
                  <a:srgbClr val="FFFFFF"/>
                </a:solidFill>
              </a:rPr>
              <a:t> Rev 2012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                                                            </a:t>
            </a:r>
            <a:r>
              <a:rPr lang="en-US" sz="2000" dirty="0" err="1" smtClean="0">
                <a:solidFill>
                  <a:srgbClr val="FFFFFF"/>
                </a:solidFill>
              </a:rPr>
              <a:t>Lingxia</a:t>
            </a:r>
            <a:r>
              <a:rPr lang="en-US" sz="2000" dirty="0" smtClean="0">
                <a:solidFill>
                  <a:srgbClr val="FFFFFF"/>
                </a:solidFill>
              </a:rPr>
              <a:t> et al Cochrane Database Sys Rev 2007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smtClean="0">
                <a:solidFill>
                  <a:srgbClr val="FFFFFF"/>
                </a:solidFill>
              </a:rPr>
              <a:t>                                                                </a:t>
            </a:r>
            <a:r>
              <a:rPr lang="en-US" sz="2000" dirty="0" err="1" smtClean="0">
                <a:solidFill>
                  <a:srgbClr val="FFFFFF"/>
                </a:solidFill>
              </a:rPr>
              <a:t>Palomba</a:t>
            </a:r>
            <a:r>
              <a:rPr lang="en-US" sz="2000" dirty="0" smtClean="0">
                <a:solidFill>
                  <a:srgbClr val="FFFFFF"/>
                </a:solidFill>
              </a:rPr>
              <a:t> et al J </a:t>
            </a:r>
            <a:r>
              <a:rPr lang="en-US" sz="2000" dirty="0" err="1" smtClean="0">
                <a:solidFill>
                  <a:srgbClr val="FFFFFF"/>
                </a:solidFill>
              </a:rPr>
              <a:t>Clin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Endocrinol</a:t>
            </a:r>
            <a:r>
              <a:rPr lang="en-US" sz="2000" dirty="0" smtClean="0">
                <a:solidFill>
                  <a:srgbClr val="FFFFFF"/>
                </a:solidFill>
              </a:rPr>
              <a:t> </a:t>
            </a:r>
            <a:r>
              <a:rPr lang="en-US" sz="2000" dirty="0" err="1" smtClean="0">
                <a:solidFill>
                  <a:srgbClr val="FFFFFF"/>
                </a:solidFill>
              </a:rPr>
              <a:t>Metab</a:t>
            </a:r>
            <a:r>
              <a:rPr lang="en-US" sz="2000" dirty="0" smtClean="0">
                <a:solidFill>
                  <a:srgbClr val="FFFFFF"/>
                </a:solidFill>
              </a:rPr>
              <a:t> 2002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SERM treatment for Uterine fibroids and AUB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04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Aromatase Inhibitors for the treatment of symptomatic fibroids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Third generation agents :</a:t>
            </a:r>
            <a:r>
              <a:rPr lang="en-US" b="1" dirty="0" err="1" smtClean="0">
                <a:solidFill>
                  <a:srgbClr val="FFFF00"/>
                </a:solidFill>
              </a:rPr>
              <a:t>letrozole</a:t>
            </a:r>
            <a:r>
              <a:rPr lang="en-US" dirty="0" smtClean="0">
                <a:solidFill>
                  <a:schemeClr val="bg1"/>
                </a:solidFill>
              </a:rPr>
              <a:t> (2.5 mg daily) and </a:t>
            </a:r>
            <a:r>
              <a:rPr lang="en-US" b="1" dirty="0" err="1" smtClean="0">
                <a:solidFill>
                  <a:srgbClr val="FFFF00"/>
                </a:solidFill>
              </a:rPr>
              <a:t>anastrozole</a:t>
            </a:r>
            <a:r>
              <a:rPr lang="en-US" dirty="0" smtClean="0">
                <a:solidFill>
                  <a:schemeClr val="bg1"/>
                </a:solidFill>
              </a:rPr>
              <a:t> (1 mg daily) have been studied.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Several small observational studies were done.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But Cochrane review of one eligible study concluded  that , </a:t>
            </a:r>
            <a:r>
              <a:rPr lang="en-US" b="1" dirty="0" smtClean="0">
                <a:solidFill>
                  <a:srgbClr val="FFFF00"/>
                </a:solidFill>
              </a:rPr>
              <a:t>the evidence was still insufficient to fully support the use of AIs for women with symptomatic uterine fibroids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</a:t>
            </a:r>
            <a:r>
              <a:rPr lang="en-US" sz="2600" dirty="0" err="1" smtClean="0">
                <a:solidFill>
                  <a:schemeClr val="bg1"/>
                </a:solidFill>
              </a:rPr>
              <a:t>Paarsanezhad</a:t>
            </a:r>
            <a:r>
              <a:rPr lang="en-US" sz="2600" dirty="0" smtClean="0">
                <a:solidFill>
                  <a:schemeClr val="bg1"/>
                </a:solidFill>
              </a:rPr>
              <a:t> et al </a:t>
            </a:r>
            <a:r>
              <a:rPr lang="en-US" sz="2600" dirty="0" err="1" smtClean="0">
                <a:solidFill>
                  <a:schemeClr val="bg1"/>
                </a:solidFill>
              </a:rPr>
              <a:t>Fertil</a:t>
            </a:r>
            <a:r>
              <a:rPr lang="en-US" sz="2600" dirty="0" smtClean="0">
                <a:solidFill>
                  <a:schemeClr val="bg1"/>
                </a:solidFill>
              </a:rPr>
              <a:t> </a:t>
            </a:r>
            <a:r>
              <a:rPr lang="en-US" sz="2600" dirty="0" err="1" smtClean="0">
                <a:solidFill>
                  <a:schemeClr val="bg1"/>
                </a:solidFill>
              </a:rPr>
              <a:t>Steril</a:t>
            </a:r>
            <a:r>
              <a:rPr lang="en-US" sz="2600" dirty="0" smtClean="0">
                <a:solidFill>
                  <a:schemeClr val="bg1"/>
                </a:solidFill>
              </a:rPr>
              <a:t> 2010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                                 </a:t>
            </a:r>
            <a:r>
              <a:rPr lang="en-US" sz="2600" dirty="0" err="1" smtClean="0">
                <a:solidFill>
                  <a:schemeClr val="bg1"/>
                </a:solidFill>
              </a:rPr>
              <a:t>Sond</a:t>
            </a:r>
            <a:r>
              <a:rPr lang="en-US" sz="2600" dirty="0" smtClean="0">
                <a:solidFill>
                  <a:schemeClr val="bg1"/>
                </a:solidFill>
              </a:rPr>
              <a:t> et al Cochrane Database </a:t>
            </a:r>
            <a:r>
              <a:rPr lang="en-US" sz="2600" dirty="0" err="1" smtClean="0">
                <a:solidFill>
                  <a:schemeClr val="bg1"/>
                </a:solidFill>
              </a:rPr>
              <a:t>Syst</a:t>
            </a:r>
            <a:r>
              <a:rPr lang="en-US" sz="2600" dirty="0" smtClean="0">
                <a:solidFill>
                  <a:schemeClr val="bg1"/>
                </a:solidFill>
              </a:rPr>
              <a:t> Rev 2013</a:t>
            </a:r>
            <a:endParaRPr lang="en-US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34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0-25 09.02.1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26" b="-22126"/>
          <a:stretch>
            <a:fillRect/>
          </a:stretch>
        </p:blipFill>
        <p:spPr>
          <a:xfrm>
            <a:off x="25400" y="-1574800"/>
            <a:ext cx="9271000" cy="9931400"/>
          </a:xfrm>
        </p:spPr>
      </p:pic>
      <p:sp>
        <p:nvSpPr>
          <p:cNvPr id="7" name="Rectangle 6"/>
          <p:cNvSpPr/>
          <p:nvPr/>
        </p:nvSpPr>
        <p:spPr>
          <a:xfrm>
            <a:off x="164460" y="1525593"/>
            <a:ext cx="8420280" cy="272145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17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52469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Selective Progesterone Receptor Modulators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It binds progesterone receptors  ,but not estrogen receptors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 affinity on mineralocorticoid receptors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Pro-apoptotic and </a:t>
            </a:r>
            <a:r>
              <a:rPr lang="en-US" dirty="0" err="1" smtClean="0">
                <a:solidFill>
                  <a:schemeClr val="bg1"/>
                </a:solidFill>
              </a:rPr>
              <a:t>antiproliferative</a:t>
            </a:r>
            <a:r>
              <a:rPr lang="en-US" dirty="0" smtClean="0">
                <a:solidFill>
                  <a:schemeClr val="bg1"/>
                </a:solidFill>
              </a:rPr>
              <a:t> effects  only on fibroid cells , not in normal </a:t>
            </a:r>
            <a:r>
              <a:rPr lang="en-US" dirty="0" err="1" smtClean="0">
                <a:solidFill>
                  <a:schemeClr val="bg1"/>
                </a:solidFill>
              </a:rPr>
              <a:t>myometrial</a:t>
            </a:r>
            <a:r>
              <a:rPr lang="en-US" dirty="0" smtClean="0">
                <a:solidFill>
                  <a:schemeClr val="bg1"/>
                </a:solidFill>
              </a:rPr>
              <a:t>  cells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                        </a:t>
            </a:r>
            <a:r>
              <a:rPr lang="en-US" sz="2400" dirty="0" err="1" smtClean="0">
                <a:solidFill>
                  <a:schemeClr val="bg1"/>
                </a:solidFill>
              </a:rPr>
              <a:t>Bouchart</a:t>
            </a:r>
            <a:r>
              <a:rPr lang="en-US" sz="2400" dirty="0" smtClean="0">
                <a:solidFill>
                  <a:schemeClr val="bg1"/>
                </a:solidFill>
              </a:rPr>
              <a:t> et al </a:t>
            </a:r>
            <a:r>
              <a:rPr lang="en-US" sz="2400" dirty="0" err="1" smtClean="0">
                <a:solidFill>
                  <a:schemeClr val="bg1"/>
                </a:solidFill>
              </a:rPr>
              <a:t>Fertil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Steril</a:t>
            </a:r>
            <a:r>
              <a:rPr lang="en-US" sz="2400" dirty="0" smtClean="0">
                <a:solidFill>
                  <a:schemeClr val="bg1"/>
                </a:solidFill>
              </a:rPr>
              <a:t> 2011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71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74 bouchard2011 (sürüklenen)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168" r="-72168"/>
          <a:stretch>
            <a:fillRect/>
          </a:stretch>
        </p:blipFill>
        <p:spPr>
          <a:xfrm>
            <a:off x="-9161007" y="-3374619"/>
            <a:ext cx="28465006" cy="14067156"/>
          </a:xfrm>
        </p:spPr>
      </p:pic>
    </p:spTree>
    <p:extLst>
      <p:ext uri="{BB962C8B-B14F-4D97-AF65-F5344CB8AC3E}">
        <p14:creationId xmlns:p14="http://schemas.microsoft.com/office/powerpoint/2010/main" val="3559047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Selective Progesterone Receptor Modulators (SPRMs)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096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Ulipristal</a:t>
            </a:r>
            <a:r>
              <a:rPr lang="en-US" b="1" dirty="0" smtClean="0">
                <a:solidFill>
                  <a:srgbClr val="FFFF00"/>
                </a:solidFill>
              </a:rPr>
              <a:t> acetate</a:t>
            </a:r>
            <a:r>
              <a:rPr lang="en-US" dirty="0" smtClean="0">
                <a:solidFill>
                  <a:schemeClr val="bg1"/>
                </a:solidFill>
              </a:rPr>
              <a:t>(5mg a day) is an effective treatment for </a:t>
            </a:r>
            <a:r>
              <a:rPr lang="en-US" dirty="0" err="1" smtClean="0">
                <a:solidFill>
                  <a:schemeClr val="bg1"/>
                </a:solidFill>
              </a:rPr>
              <a:t>preop</a:t>
            </a:r>
            <a:r>
              <a:rPr lang="en-US" dirty="0" smtClean="0">
                <a:solidFill>
                  <a:schemeClr val="bg1"/>
                </a:solidFill>
              </a:rPr>
              <a:t>. treatment of fibroids and a reliable emergency contraceptive(30 mg)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causes reversible endometrial thickening with </a:t>
            </a:r>
            <a:r>
              <a:rPr lang="en-US" dirty="0" err="1" smtClean="0">
                <a:solidFill>
                  <a:srgbClr val="FFFF00"/>
                </a:solidFill>
              </a:rPr>
              <a:t>P</a:t>
            </a:r>
            <a:r>
              <a:rPr lang="en-US" dirty="0" err="1" smtClean="0">
                <a:solidFill>
                  <a:schemeClr val="bg1"/>
                </a:solidFill>
              </a:rPr>
              <a:t>rogestern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>
                <a:solidFill>
                  <a:srgbClr val="FFFF00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ssociated  </a:t>
            </a:r>
            <a:r>
              <a:rPr lang="en-US" dirty="0">
                <a:solidFill>
                  <a:srgbClr val="FFFF00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ndometrial morphological </a:t>
            </a:r>
            <a:r>
              <a:rPr lang="en-US" dirty="0" smtClean="0">
                <a:solidFill>
                  <a:srgbClr val="FFFF00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hanges </a:t>
            </a:r>
            <a:r>
              <a:rPr lang="en-US" dirty="0" smtClean="0">
                <a:solidFill>
                  <a:srgbClr val="FFFF00"/>
                </a:solidFill>
              </a:rPr>
              <a:t>(PAEC) </a:t>
            </a:r>
            <a:r>
              <a:rPr lang="en-US" dirty="0" smtClean="0">
                <a:solidFill>
                  <a:schemeClr val="bg1"/>
                </a:solidFill>
              </a:rPr>
              <a:t>which reverse over a few weeks after cessation of the treatment.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It causes significant shrinkage of fibroids with rapid control of AUB.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Hence, </a:t>
            </a:r>
            <a:r>
              <a:rPr lang="en-US" dirty="0" smtClean="0">
                <a:solidFill>
                  <a:srgbClr val="FFFF00"/>
                </a:solidFill>
              </a:rPr>
              <a:t>it holds the potential for long-term effective medical management of fibroids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</a:t>
            </a:r>
            <a:r>
              <a:rPr lang="en-US" dirty="0" err="1" smtClean="0">
                <a:solidFill>
                  <a:schemeClr val="bg1"/>
                </a:solidFill>
              </a:rPr>
              <a:t>Donnez</a:t>
            </a:r>
            <a:r>
              <a:rPr lang="en-US" dirty="0" smtClean="0">
                <a:solidFill>
                  <a:schemeClr val="bg1"/>
                </a:solidFill>
              </a:rPr>
              <a:t> et al. </a:t>
            </a:r>
            <a:r>
              <a:rPr lang="en-US" dirty="0" err="1" smtClean="0">
                <a:solidFill>
                  <a:schemeClr val="bg1"/>
                </a:solidFill>
              </a:rPr>
              <a:t>Fertil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Steril</a:t>
            </a:r>
            <a:r>
              <a:rPr lang="en-US" dirty="0" smtClean="0">
                <a:solidFill>
                  <a:schemeClr val="bg1"/>
                </a:solidFill>
              </a:rPr>
              <a:t> 2014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45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In hysterectomy specimens of patients for AUB: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683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Prevalence of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is  </a:t>
            </a:r>
            <a:r>
              <a:rPr lang="en-US" dirty="0" smtClean="0">
                <a:solidFill>
                  <a:srgbClr val="FFFF00"/>
                </a:solidFill>
              </a:rPr>
              <a:t>34-49%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cause AUB in       </a:t>
            </a:r>
            <a:r>
              <a:rPr lang="en-US" dirty="0" smtClean="0">
                <a:solidFill>
                  <a:srgbClr val="FFFF00"/>
                </a:solidFill>
              </a:rPr>
              <a:t>27-65%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                        </a:t>
            </a:r>
            <a:r>
              <a:rPr lang="en-US" sz="2400" dirty="0" smtClean="0">
                <a:solidFill>
                  <a:srgbClr val="FFFFFF"/>
                </a:solidFill>
              </a:rPr>
              <a:t>Pervez et al J </a:t>
            </a:r>
            <a:r>
              <a:rPr lang="en-US" sz="2400" dirty="0" err="1" smtClean="0">
                <a:solidFill>
                  <a:srgbClr val="FFFFFF"/>
                </a:solidFill>
              </a:rPr>
              <a:t>Ayub</a:t>
            </a:r>
            <a:r>
              <a:rPr lang="en-US" sz="2400" dirty="0" smtClean="0">
                <a:solidFill>
                  <a:srgbClr val="FFFFFF"/>
                </a:solidFill>
              </a:rPr>
              <a:t> Med </a:t>
            </a:r>
            <a:r>
              <a:rPr lang="en-US" sz="2400" dirty="0" err="1" smtClean="0">
                <a:solidFill>
                  <a:srgbClr val="FFFFFF"/>
                </a:solidFill>
              </a:rPr>
              <a:t>Coll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Abbottabad</a:t>
            </a:r>
            <a:r>
              <a:rPr lang="en-US" sz="2400" dirty="0" smtClean="0">
                <a:solidFill>
                  <a:srgbClr val="FFFFFF"/>
                </a:solidFill>
              </a:rPr>
              <a:t> 2013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                            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Mobarakeh</a:t>
            </a:r>
            <a:r>
              <a:rPr lang="en-US" sz="2400" dirty="0" smtClean="0">
                <a:solidFill>
                  <a:srgbClr val="FFFFFF"/>
                </a:solidFill>
              </a:rPr>
              <a:t> et al </a:t>
            </a:r>
            <a:r>
              <a:rPr lang="en-US" sz="2400" dirty="0" err="1" smtClean="0">
                <a:solidFill>
                  <a:srgbClr val="FFFFFF"/>
                </a:solidFill>
              </a:rPr>
              <a:t>Adv</a:t>
            </a:r>
            <a:r>
              <a:rPr lang="en-US" sz="2400" dirty="0" smtClean="0">
                <a:solidFill>
                  <a:srgbClr val="FFFFFF"/>
                </a:solidFill>
              </a:rPr>
              <a:t> Biomed Res 2012    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                                              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Gordts</a:t>
            </a:r>
            <a:r>
              <a:rPr lang="en-US" sz="2400" dirty="0" smtClean="0">
                <a:solidFill>
                  <a:srgbClr val="FFFFFF"/>
                </a:solidFill>
              </a:rPr>
              <a:t> et al </a:t>
            </a:r>
            <a:r>
              <a:rPr lang="en-US" sz="2400" dirty="0" err="1" smtClean="0">
                <a:solidFill>
                  <a:srgbClr val="FFFFFF"/>
                </a:solidFill>
              </a:rPr>
              <a:t>Fertil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Steril</a:t>
            </a:r>
            <a:r>
              <a:rPr lang="en-US" sz="2400" dirty="0" smtClean="0">
                <a:solidFill>
                  <a:srgbClr val="FFFFFF"/>
                </a:solidFill>
              </a:rPr>
              <a:t> 2018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78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20 09.58.2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77" b="-10677"/>
          <a:stretch>
            <a:fillRect/>
          </a:stretch>
        </p:blipFill>
        <p:spPr>
          <a:xfrm>
            <a:off x="-188172" y="-657958"/>
            <a:ext cx="9643832" cy="5009015"/>
          </a:xfrm>
        </p:spPr>
      </p:pic>
      <p:pic>
        <p:nvPicPr>
          <p:cNvPr id="6" name="Picture 5" descr="Ekran Resmi 2018-11-20 09.58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86" y="3880223"/>
            <a:ext cx="9549746" cy="297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73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20 14.47.3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20" b="-7220"/>
          <a:stretch>
            <a:fillRect/>
          </a:stretch>
        </p:blipFill>
        <p:spPr>
          <a:xfrm>
            <a:off x="0" y="1600200"/>
            <a:ext cx="9144000" cy="4525963"/>
          </a:xfrm>
        </p:spPr>
      </p:pic>
    </p:spTree>
    <p:extLst>
      <p:ext uri="{BB962C8B-B14F-4D97-AF65-F5344CB8AC3E}">
        <p14:creationId xmlns:p14="http://schemas.microsoft.com/office/powerpoint/2010/main" val="279494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20 10.04.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74" r="-5974"/>
          <a:stretch>
            <a:fillRect/>
          </a:stretch>
        </p:blipFill>
        <p:spPr>
          <a:xfrm>
            <a:off x="-705646" y="0"/>
            <a:ext cx="10373000" cy="6858000"/>
          </a:xfrm>
        </p:spPr>
      </p:pic>
      <p:sp>
        <p:nvSpPr>
          <p:cNvPr id="5" name="Rectangle 4"/>
          <p:cNvSpPr/>
          <p:nvPr/>
        </p:nvSpPr>
        <p:spPr>
          <a:xfrm>
            <a:off x="104588" y="918987"/>
            <a:ext cx="8755530" cy="468769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517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20 10.06.5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30" r="-12230"/>
          <a:stretch>
            <a:fillRect/>
          </a:stretch>
        </p:blipFill>
        <p:spPr>
          <a:xfrm>
            <a:off x="-1270163" y="0"/>
            <a:ext cx="11525556" cy="6858000"/>
          </a:xfrm>
        </p:spPr>
      </p:pic>
    </p:spTree>
    <p:extLst>
      <p:ext uri="{BB962C8B-B14F-4D97-AF65-F5344CB8AC3E}">
        <p14:creationId xmlns:p14="http://schemas.microsoft.com/office/powerpoint/2010/main" val="3614624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20 14.43.5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457" r="-52457"/>
          <a:stretch>
            <a:fillRect/>
          </a:stretch>
        </p:blipFill>
        <p:spPr>
          <a:xfrm>
            <a:off x="-2278413" y="121590"/>
            <a:ext cx="13745180" cy="6736410"/>
          </a:xfrm>
        </p:spPr>
      </p:pic>
    </p:spTree>
    <p:extLst>
      <p:ext uri="{BB962C8B-B14F-4D97-AF65-F5344CB8AC3E}">
        <p14:creationId xmlns:p14="http://schemas.microsoft.com/office/powerpoint/2010/main" val="3986804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1 16.16.2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22" r="-6322"/>
          <a:stretch>
            <a:fillRect/>
          </a:stretch>
        </p:blipFill>
        <p:spPr>
          <a:xfrm>
            <a:off x="-628814" y="0"/>
            <a:ext cx="10381592" cy="6858000"/>
          </a:xfrm>
        </p:spPr>
      </p:pic>
    </p:spTree>
    <p:extLst>
      <p:ext uri="{BB962C8B-B14F-4D97-AF65-F5344CB8AC3E}">
        <p14:creationId xmlns:p14="http://schemas.microsoft.com/office/powerpoint/2010/main" val="350437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1 16.15.4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05" r="-11305"/>
          <a:stretch>
            <a:fillRect/>
          </a:stretch>
        </p:blipFill>
        <p:spPr>
          <a:xfrm>
            <a:off x="-1048023" y="61645"/>
            <a:ext cx="11293988" cy="6759368"/>
          </a:xfrm>
        </p:spPr>
      </p:pic>
    </p:spTree>
    <p:extLst>
      <p:ext uri="{BB962C8B-B14F-4D97-AF65-F5344CB8AC3E}">
        <p14:creationId xmlns:p14="http://schemas.microsoft.com/office/powerpoint/2010/main" val="1334146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UPA v/s </a:t>
            </a:r>
            <a:r>
              <a:rPr lang="en-US" sz="3600" b="1" dirty="0" err="1" smtClean="0">
                <a:solidFill>
                  <a:srgbClr val="FFFF00"/>
                </a:solidFill>
              </a:rPr>
              <a:t>GnRH</a:t>
            </a:r>
            <a:r>
              <a:rPr lang="en-US" sz="3600" b="1" dirty="0" smtClean="0">
                <a:solidFill>
                  <a:srgbClr val="FFFF00"/>
                </a:solidFill>
              </a:rPr>
              <a:t> analogues for 3 months treatment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UPA controlled bleeding in nearly 90 % of women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major benefit of UPA over </a:t>
            </a:r>
            <a:r>
              <a:rPr lang="en-US" dirty="0" err="1" smtClean="0">
                <a:solidFill>
                  <a:schemeClr val="bg1"/>
                </a:solidFill>
              </a:rPr>
              <a:t>GnRh</a:t>
            </a:r>
            <a:r>
              <a:rPr lang="en-US" dirty="0" smtClean="0">
                <a:solidFill>
                  <a:schemeClr val="bg1"/>
                </a:solidFill>
              </a:rPr>
              <a:t> agonist is the </a:t>
            </a:r>
            <a:r>
              <a:rPr lang="en-US" dirty="0" smtClean="0">
                <a:solidFill>
                  <a:srgbClr val="FFFF00"/>
                </a:solidFill>
              </a:rPr>
              <a:t>reduced hypo-estrogenic side effects and bone loss.</a:t>
            </a: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            </a:t>
            </a:r>
            <a:r>
              <a:rPr lang="en-US" sz="2800" dirty="0" err="1" smtClean="0">
                <a:solidFill>
                  <a:schemeClr val="bg1"/>
                </a:solidFill>
              </a:rPr>
              <a:t>Donnez</a:t>
            </a:r>
            <a:r>
              <a:rPr lang="en-US" sz="2800" dirty="0" smtClean="0">
                <a:solidFill>
                  <a:schemeClr val="bg1"/>
                </a:solidFill>
              </a:rPr>
              <a:t> et al N </a:t>
            </a:r>
            <a:r>
              <a:rPr lang="en-US" sz="2800" dirty="0" err="1" smtClean="0">
                <a:solidFill>
                  <a:schemeClr val="bg1"/>
                </a:solidFill>
              </a:rPr>
              <a:t>Engl</a:t>
            </a:r>
            <a:r>
              <a:rPr lang="en-US" sz="2800" dirty="0" smtClean="0">
                <a:solidFill>
                  <a:schemeClr val="bg1"/>
                </a:solidFill>
              </a:rPr>
              <a:t> J Med 2012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597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Cost of UPA treatment for fibroids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3765"/>
            <a:ext cx="8686800" cy="503545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5 mg a day for 3 months treatment as a preoperative treatment , or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Long term treatment with 3 months treatment than stop 2 months</a:t>
            </a:r>
            <a:r>
              <a:rPr lang="is-IS" dirty="0" smtClean="0">
                <a:solidFill>
                  <a:schemeClr val="bg1"/>
                </a:solidFill>
              </a:rPr>
              <a:t>….......4 courses treatment</a:t>
            </a:r>
          </a:p>
          <a:p>
            <a:r>
              <a:rPr lang="is-IS" dirty="0" smtClean="0">
                <a:solidFill>
                  <a:schemeClr val="bg1"/>
                </a:solidFill>
              </a:rPr>
              <a:t>Cost per month :   140 Euros</a:t>
            </a:r>
          </a:p>
          <a:p>
            <a:pPr marL="0" indent="0">
              <a:buNone/>
            </a:pPr>
            <a:r>
              <a:rPr lang="is-IS" dirty="0">
                <a:solidFill>
                  <a:schemeClr val="bg1"/>
                </a:solidFill>
              </a:rPr>
              <a:t> </a:t>
            </a:r>
            <a:r>
              <a:rPr lang="is-IS" dirty="0" smtClean="0">
                <a:solidFill>
                  <a:schemeClr val="bg1"/>
                </a:solidFill>
              </a:rPr>
              <a:t>       </a:t>
            </a:r>
            <a:r>
              <a:rPr lang="is-IS" dirty="0">
                <a:solidFill>
                  <a:schemeClr val="bg1"/>
                </a:solidFill>
              </a:rPr>
              <a:t> </a:t>
            </a:r>
            <a:r>
              <a:rPr lang="is-IS" dirty="0" smtClean="0">
                <a:solidFill>
                  <a:schemeClr val="bg1"/>
                </a:solidFill>
              </a:rPr>
              <a:t>   per cycle     :   421 Euros</a:t>
            </a:r>
          </a:p>
          <a:p>
            <a:pPr marL="0" indent="0">
              <a:buNone/>
            </a:pPr>
            <a:r>
              <a:rPr lang="is-IS" dirty="0">
                <a:solidFill>
                  <a:schemeClr val="bg1"/>
                </a:solidFill>
              </a:rPr>
              <a:t> </a:t>
            </a:r>
            <a:r>
              <a:rPr lang="is-IS" dirty="0" smtClean="0">
                <a:solidFill>
                  <a:schemeClr val="bg1"/>
                </a:solidFill>
              </a:rPr>
              <a:t>           per year  </a:t>
            </a:r>
            <a:r>
              <a:rPr lang="is-IS" dirty="0">
                <a:solidFill>
                  <a:schemeClr val="bg1"/>
                </a:solidFill>
              </a:rPr>
              <a:t> </a:t>
            </a:r>
            <a:r>
              <a:rPr lang="is-IS" dirty="0" smtClean="0">
                <a:solidFill>
                  <a:schemeClr val="bg1"/>
                </a:solidFill>
              </a:rPr>
              <a:t>    : 1124 Euros</a:t>
            </a:r>
          </a:p>
        </p:txBody>
      </p:sp>
    </p:spTree>
    <p:extLst>
      <p:ext uri="{BB962C8B-B14F-4D97-AF65-F5344CB8AC3E}">
        <p14:creationId xmlns:p14="http://schemas.microsoft.com/office/powerpoint/2010/main" val="2433227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Side effect of </a:t>
            </a:r>
            <a:r>
              <a:rPr lang="en-US" b="1" dirty="0" err="1" smtClean="0">
                <a:solidFill>
                  <a:srgbClr val="FFFF00"/>
                </a:solidFill>
              </a:rPr>
              <a:t>Ulipristal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82085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Hot flushes     95%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Amenorrhea   79%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Headache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Ovarian </a:t>
            </a:r>
            <a:r>
              <a:rPr lang="en-US" dirty="0" err="1" smtClean="0">
                <a:solidFill>
                  <a:srgbClr val="FFFFFF"/>
                </a:solidFill>
              </a:rPr>
              <a:t>cyste</a:t>
            </a:r>
            <a:r>
              <a:rPr lang="en-US" smtClean="0">
                <a:solidFill>
                  <a:srgbClr val="FFFFFF"/>
                </a:solidFill>
              </a:rPr>
              <a:t>   1</a:t>
            </a:r>
            <a:r>
              <a:rPr lang="en-US" dirty="0" smtClean="0">
                <a:solidFill>
                  <a:srgbClr val="FFFFFF"/>
                </a:solidFill>
              </a:rPr>
              <a:t>%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Hemorragia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Hepatotoxicity </a:t>
            </a:r>
            <a:r>
              <a:rPr lang="en-US" dirty="0" smtClean="0">
                <a:solidFill>
                  <a:schemeClr val="bg1"/>
                </a:solidFill>
              </a:rPr>
              <a:t>( liver transplantation in 3 patients :45, 55, 58  years old )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Endometrial thickening  ( &gt;16 mm ) :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1</a:t>
            </a:r>
            <a:r>
              <a:rPr lang="en-US" baseline="30000" dirty="0" smtClean="0">
                <a:solidFill>
                  <a:srgbClr val="FFFFFF"/>
                </a:solidFill>
              </a:rPr>
              <a:t>st</a:t>
            </a:r>
            <a:r>
              <a:rPr lang="en-US" dirty="0" smtClean="0">
                <a:solidFill>
                  <a:srgbClr val="FFFFFF"/>
                </a:solidFill>
              </a:rPr>
              <a:t> cycle : 10-15%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2</a:t>
            </a:r>
            <a:r>
              <a:rPr lang="en-US" baseline="30000" dirty="0" smtClean="0">
                <a:solidFill>
                  <a:srgbClr val="FFFFFF"/>
                </a:solidFill>
              </a:rPr>
              <a:t>nd</a:t>
            </a:r>
            <a:r>
              <a:rPr lang="en-US" dirty="0" smtClean="0">
                <a:solidFill>
                  <a:srgbClr val="FFFFFF"/>
                </a:solidFill>
              </a:rPr>
              <a:t> cycle : 4.9%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3</a:t>
            </a:r>
            <a:r>
              <a:rPr lang="en-US" sz="2200" dirty="0" smtClean="0">
                <a:solidFill>
                  <a:srgbClr val="FFFFFF"/>
                </a:solidFill>
              </a:rPr>
              <a:t>th</a:t>
            </a:r>
            <a:r>
              <a:rPr lang="en-US" dirty="0" smtClean="0">
                <a:solidFill>
                  <a:srgbClr val="FFFFFF"/>
                </a:solidFill>
              </a:rPr>
              <a:t> cycle : 3.5%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272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and AUB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Due to increased uterine volume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Increased vascularization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Improper uterine contractions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Increased production of estrogen and </a:t>
            </a:r>
            <a:r>
              <a:rPr lang="en-US" dirty="0" err="1" smtClean="0">
                <a:solidFill>
                  <a:schemeClr val="bg1"/>
                </a:solidFill>
              </a:rPr>
              <a:t>prostoglandins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02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Ekran Resmi 2018-11-11 16.04.4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89" b="-13589"/>
          <a:stretch>
            <a:fillRect/>
          </a:stretch>
        </p:blipFill>
        <p:spPr>
          <a:xfrm>
            <a:off x="-14113" y="-312270"/>
            <a:ext cx="9158113" cy="5237048"/>
          </a:xfrm>
        </p:spPr>
      </p:pic>
    </p:spTree>
    <p:extLst>
      <p:ext uri="{BB962C8B-B14F-4D97-AF65-F5344CB8AC3E}">
        <p14:creationId xmlns:p14="http://schemas.microsoft.com/office/powerpoint/2010/main" val="2830102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Ullipristal</a:t>
            </a:r>
            <a:r>
              <a:rPr lang="en-US" b="1" dirty="0" smtClean="0">
                <a:solidFill>
                  <a:srgbClr val="FFFF00"/>
                </a:solidFill>
              </a:rPr>
              <a:t> Acetate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11-11 16.12.1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0" r="-750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Rectangle 4"/>
          <p:cNvSpPr/>
          <p:nvPr/>
        </p:nvSpPr>
        <p:spPr>
          <a:xfrm>
            <a:off x="183443" y="1867647"/>
            <a:ext cx="8748889" cy="2387402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8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11 16.08.2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00" b="-52400"/>
          <a:stretch>
            <a:fillRect/>
          </a:stretch>
        </p:blipFill>
        <p:spPr>
          <a:xfrm>
            <a:off x="0" y="-672369"/>
            <a:ext cx="9144000" cy="8158163"/>
          </a:xfrm>
        </p:spPr>
      </p:pic>
      <p:sp>
        <p:nvSpPr>
          <p:cNvPr id="5" name="Rectangle 4"/>
          <p:cNvSpPr/>
          <p:nvPr/>
        </p:nvSpPr>
        <p:spPr>
          <a:xfrm>
            <a:off x="-1" y="1417639"/>
            <a:ext cx="8800353" cy="958008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932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Ekran Resmi 2018-11-11 22.18.5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4" b="-84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89808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New Drugs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SPRMs : </a:t>
            </a:r>
            <a:r>
              <a:rPr lang="en-US" sz="4000" dirty="0" err="1" smtClean="0">
                <a:solidFill>
                  <a:srgbClr val="FFFF00"/>
                </a:solidFill>
              </a:rPr>
              <a:t>Vilapristan</a:t>
            </a:r>
            <a:endParaRPr lang="en-US" sz="4000" dirty="0" smtClean="0">
              <a:solidFill>
                <a:srgbClr val="FFFF00"/>
              </a:solidFill>
            </a:endParaRPr>
          </a:p>
          <a:p>
            <a:r>
              <a:rPr lang="en-US" sz="4000" dirty="0" smtClean="0">
                <a:solidFill>
                  <a:schemeClr val="bg1"/>
                </a:solidFill>
              </a:rPr>
              <a:t>Oral </a:t>
            </a:r>
            <a:r>
              <a:rPr lang="en-US" sz="4000" dirty="0" err="1" smtClean="0">
                <a:solidFill>
                  <a:schemeClr val="bg1"/>
                </a:solidFill>
              </a:rPr>
              <a:t>GnRH</a:t>
            </a:r>
            <a:r>
              <a:rPr lang="en-US" sz="4000" dirty="0">
                <a:solidFill>
                  <a:schemeClr val="bg1"/>
                </a:solidFill>
              </a:rPr>
              <a:t>-</a:t>
            </a:r>
            <a:r>
              <a:rPr lang="en-US" sz="4000" dirty="0" smtClean="0">
                <a:solidFill>
                  <a:schemeClr val="bg1"/>
                </a:solidFill>
              </a:rPr>
              <a:t>antagonists :     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      </a:t>
            </a:r>
            <a:r>
              <a:rPr lang="en-US" sz="4000" dirty="0" err="1" smtClean="0">
                <a:solidFill>
                  <a:srgbClr val="FFFF00"/>
                </a:solidFill>
              </a:rPr>
              <a:t>Elagolix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    </a:t>
            </a:r>
            <a:r>
              <a:rPr lang="en-US" sz="4000" dirty="0" smtClean="0">
                <a:solidFill>
                  <a:srgbClr val="FFFFFF"/>
                </a:solidFill>
              </a:rPr>
              <a:t>2X300 mg daily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rgbClr val="FFFF00"/>
                </a:solidFill>
              </a:rPr>
              <a:t>       </a:t>
            </a:r>
            <a:r>
              <a:rPr lang="en-US" sz="4000" dirty="0" err="1" smtClean="0">
                <a:solidFill>
                  <a:srgbClr val="FFFF00"/>
                </a:solidFill>
              </a:rPr>
              <a:t>Relugolix</a:t>
            </a:r>
            <a:r>
              <a:rPr lang="en-US" sz="4000" dirty="0" smtClean="0">
                <a:solidFill>
                  <a:srgbClr val="FFFF00"/>
                </a:solidFill>
              </a:rPr>
              <a:t>   </a:t>
            </a:r>
            <a:r>
              <a:rPr lang="en-US" sz="4000" dirty="0" smtClean="0">
                <a:solidFill>
                  <a:srgbClr val="FFFFFF"/>
                </a:solidFill>
              </a:rPr>
              <a:t>40 mg  daily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71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Valproic</a:t>
            </a:r>
            <a:r>
              <a:rPr lang="en-US" b="1" dirty="0" smtClean="0">
                <a:solidFill>
                  <a:srgbClr val="FFFF00"/>
                </a:solidFill>
              </a:rPr>
              <a:t> Acid (VPA) treatment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3123"/>
            <a:ext cx="8686800" cy="5204877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VPA is a specific and potent Histone </a:t>
            </a:r>
            <a:r>
              <a:rPr lang="en-US" dirty="0" err="1" smtClean="0">
                <a:solidFill>
                  <a:schemeClr val="bg1"/>
                </a:solidFill>
              </a:rPr>
              <a:t>Deacetylase</a:t>
            </a:r>
            <a:r>
              <a:rPr lang="en-US" dirty="0" smtClean="0">
                <a:solidFill>
                  <a:schemeClr val="bg1"/>
                </a:solidFill>
              </a:rPr>
              <a:t> Inhibitors (HDIs)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has been used safely for over 3 decades to treat </a:t>
            </a:r>
            <a:r>
              <a:rPr lang="en-US" dirty="0" smtClean="0">
                <a:solidFill>
                  <a:srgbClr val="FFFF00"/>
                </a:solidFill>
              </a:rPr>
              <a:t>epilepsy and bipolar disorders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Act by </a:t>
            </a:r>
            <a:r>
              <a:rPr lang="en-US" dirty="0" smtClean="0">
                <a:solidFill>
                  <a:srgbClr val="FFFF00"/>
                </a:solidFill>
              </a:rPr>
              <a:t>reactivating</a:t>
            </a:r>
            <a:r>
              <a:rPr lang="en-US" dirty="0" smtClean="0">
                <a:solidFill>
                  <a:schemeClr val="bg1"/>
                </a:solidFill>
              </a:rPr>
              <a:t> or </a:t>
            </a:r>
            <a:r>
              <a:rPr lang="en-US" dirty="0" smtClean="0">
                <a:solidFill>
                  <a:srgbClr val="FFFF00"/>
                </a:solidFill>
              </a:rPr>
              <a:t>up-regulating </a:t>
            </a:r>
            <a:r>
              <a:rPr lang="en-US" dirty="0" err="1" smtClean="0">
                <a:solidFill>
                  <a:srgbClr val="FFFF00"/>
                </a:solidFill>
              </a:rPr>
              <a:t>progesteron</a:t>
            </a:r>
            <a:r>
              <a:rPr lang="en-US" dirty="0" smtClean="0">
                <a:solidFill>
                  <a:srgbClr val="FFFF00"/>
                </a:solidFill>
              </a:rPr>
              <a:t> receptor isoform B (PR B)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VPA (</a:t>
            </a:r>
            <a:r>
              <a:rPr lang="en-US" dirty="0" err="1" smtClean="0">
                <a:solidFill>
                  <a:schemeClr val="bg1"/>
                </a:solidFill>
              </a:rPr>
              <a:t>Depakin</a:t>
            </a:r>
            <a:r>
              <a:rPr lang="en-US" dirty="0" smtClean="0">
                <a:solidFill>
                  <a:schemeClr val="bg1"/>
                </a:solidFill>
              </a:rPr>
              <a:t>) start on D5 with 2X500 mg daily first week ,than 3X500 mg daily at least 3 months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</a:t>
            </a:r>
            <a:r>
              <a:rPr lang="en-US" sz="2800" dirty="0" smtClean="0">
                <a:solidFill>
                  <a:schemeClr val="bg1"/>
                </a:solidFill>
              </a:rPr>
              <a:t>Liu et al. Repro Science 2010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15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VPA +/- LNG IUS (Liu et al)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10-28 15.56.4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5" r="-3395"/>
          <a:stretch>
            <a:fillRect/>
          </a:stretch>
        </p:blipFill>
        <p:spPr>
          <a:xfrm>
            <a:off x="457200" y="1600200"/>
            <a:ext cx="8229600" cy="5257800"/>
          </a:xfrm>
        </p:spPr>
      </p:pic>
    </p:spTree>
    <p:extLst>
      <p:ext uri="{BB962C8B-B14F-4D97-AF65-F5344CB8AC3E}">
        <p14:creationId xmlns:p14="http://schemas.microsoft.com/office/powerpoint/2010/main" val="363531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Side effects of </a:t>
            </a:r>
            <a:r>
              <a:rPr lang="en-US" b="1" dirty="0" err="1" smtClean="0">
                <a:solidFill>
                  <a:srgbClr val="FFFF00"/>
                </a:solidFill>
              </a:rPr>
              <a:t>Valproic</a:t>
            </a:r>
            <a:r>
              <a:rPr lang="en-US" b="1" dirty="0" smtClean="0">
                <a:solidFill>
                  <a:srgbClr val="FFFF00"/>
                </a:solidFill>
              </a:rPr>
              <a:t> Acid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Diarrhea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Constipation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Dizziness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Weakness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Hair loss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Double </a:t>
            </a:r>
            <a:r>
              <a:rPr lang="en-US" dirty="0" err="1" smtClean="0">
                <a:solidFill>
                  <a:schemeClr val="bg1"/>
                </a:solidFill>
              </a:rPr>
              <a:t>vision,nystagmus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Tremor,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Weight 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25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Anti-platelet Therapy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According to the theory that </a:t>
            </a:r>
            <a:r>
              <a:rPr lang="en-US" dirty="0" err="1" smtClean="0">
                <a:solidFill>
                  <a:schemeClr val="bg1"/>
                </a:solidFill>
              </a:rPr>
              <a:t>adenomyotic</a:t>
            </a:r>
            <a:r>
              <a:rPr lang="en-US" dirty="0" smtClean="0">
                <a:solidFill>
                  <a:schemeClr val="bg1"/>
                </a:solidFill>
              </a:rPr>
              <a:t> lesions are wounds ,undergoing repeated tissue injury and repair ,evidences supports an important role in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pathogenesis.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Platelets induce epithelial-</a:t>
            </a:r>
            <a:r>
              <a:rPr lang="en-US" dirty="0" err="1" smtClean="0">
                <a:solidFill>
                  <a:srgbClr val="FFFF00"/>
                </a:solidFill>
              </a:rPr>
              <a:t>mesenchymal</a:t>
            </a:r>
            <a:r>
              <a:rPr lang="en-US" dirty="0" smtClean="0">
                <a:solidFill>
                  <a:srgbClr val="FFFF00"/>
                </a:solidFill>
              </a:rPr>
              <a:t> transition ,fibroblast to </a:t>
            </a:r>
            <a:r>
              <a:rPr lang="en-US" dirty="0" err="1" smtClean="0">
                <a:solidFill>
                  <a:srgbClr val="FFFF00"/>
                </a:solidFill>
              </a:rPr>
              <a:t>myo</a:t>
            </a:r>
            <a:r>
              <a:rPr lang="en-US" dirty="0" smtClean="0">
                <a:solidFill>
                  <a:srgbClr val="FFFF00"/>
                </a:solidFill>
              </a:rPr>
              <a:t>-fibroblast trans-</a:t>
            </a:r>
            <a:r>
              <a:rPr lang="en-US" dirty="0" err="1" smtClean="0">
                <a:solidFill>
                  <a:srgbClr val="FFFF00"/>
                </a:solidFill>
              </a:rPr>
              <a:t>differentiation,leading</a:t>
            </a:r>
            <a:r>
              <a:rPr lang="en-US" dirty="0" smtClean="0">
                <a:solidFill>
                  <a:srgbClr val="FFFF00"/>
                </a:solidFill>
              </a:rPr>
              <a:t> ultimately to fibrosis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</a:t>
            </a:r>
            <a:r>
              <a:rPr lang="en-US" sz="2800" dirty="0" err="1" smtClean="0">
                <a:solidFill>
                  <a:schemeClr val="bg1"/>
                </a:solidFill>
              </a:rPr>
              <a:t>Shen</a:t>
            </a:r>
            <a:r>
              <a:rPr lang="en-US" sz="2800" dirty="0" smtClean="0">
                <a:solidFill>
                  <a:schemeClr val="bg1"/>
                </a:solidFill>
              </a:rPr>
              <a:t> et al Human </a:t>
            </a:r>
            <a:r>
              <a:rPr lang="en-US" sz="2800" dirty="0" err="1" smtClean="0">
                <a:solidFill>
                  <a:schemeClr val="bg1"/>
                </a:solidFill>
              </a:rPr>
              <a:t>Reprod</a:t>
            </a:r>
            <a:r>
              <a:rPr lang="en-US" sz="2800" dirty="0" smtClean="0">
                <a:solidFill>
                  <a:schemeClr val="bg1"/>
                </a:solidFill>
              </a:rPr>
              <a:t> 2016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225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Anti-platelet Therapy in a mouse model of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2160"/>
            <a:ext cx="8686800" cy="566121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Anti-platelet treatment </a:t>
            </a:r>
            <a:r>
              <a:rPr lang="en-US" dirty="0">
                <a:solidFill>
                  <a:schemeClr val="bg1"/>
                </a:solidFill>
              </a:rPr>
              <a:t>(</a:t>
            </a:r>
            <a:r>
              <a:rPr lang="en-US" dirty="0" smtClean="0">
                <a:solidFill>
                  <a:srgbClr val="FFFF00"/>
                </a:solidFill>
              </a:rPr>
              <a:t>thromboxane A2 </a:t>
            </a:r>
            <a:r>
              <a:rPr lang="en-US" dirty="0" err="1" smtClean="0">
                <a:solidFill>
                  <a:srgbClr val="FFFF00"/>
                </a:solidFill>
              </a:rPr>
              <a:t>synthese</a:t>
            </a:r>
            <a:r>
              <a:rPr lang="en-US" dirty="0" smtClean="0">
                <a:solidFill>
                  <a:srgbClr val="FFFF00"/>
                </a:solidFill>
              </a:rPr>
              <a:t> inhibitor)</a:t>
            </a:r>
            <a:r>
              <a:rPr lang="en-US" dirty="0" smtClean="0">
                <a:solidFill>
                  <a:schemeClr val="bg1"/>
                </a:solidFill>
              </a:rPr>
              <a:t> is efficacious in suppressing :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-  </a:t>
            </a:r>
            <a:r>
              <a:rPr lang="en-US" dirty="0" err="1">
                <a:solidFill>
                  <a:schemeClr val="bg1"/>
                </a:solidFill>
              </a:rPr>
              <a:t>M</a:t>
            </a:r>
            <a:r>
              <a:rPr lang="en-US" dirty="0" err="1" smtClean="0">
                <a:solidFill>
                  <a:schemeClr val="bg1"/>
                </a:solidFill>
              </a:rPr>
              <a:t>yometrial</a:t>
            </a:r>
            <a:r>
              <a:rPr lang="en-US" dirty="0" smtClean="0">
                <a:solidFill>
                  <a:schemeClr val="bg1"/>
                </a:solidFill>
              </a:rPr>
              <a:t> infiltration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-  Improving generalized </a:t>
            </a:r>
            <a:r>
              <a:rPr lang="en-US" dirty="0" err="1" smtClean="0">
                <a:solidFill>
                  <a:schemeClr val="bg1"/>
                </a:solidFill>
              </a:rPr>
              <a:t>hyperalgesia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-  Reducing both uterine hyperactivity and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systemic </a:t>
            </a:r>
            <a:r>
              <a:rPr lang="en-US" dirty="0" err="1" smtClean="0">
                <a:solidFill>
                  <a:schemeClr val="bg1"/>
                </a:solidFill>
              </a:rPr>
              <a:t>corticosterone</a:t>
            </a:r>
            <a:r>
              <a:rPr lang="en-US" dirty="0" smtClean="0">
                <a:solidFill>
                  <a:schemeClr val="bg1"/>
                </a:solidFill>
              </a:rPr>
              <a:t> levels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-  Decreased expression of some proteins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involved in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fibrogenesis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However , there are currently no studies published on the use of agents targeting platelets.</a:t>
            </a:r>
          </a:p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</a:t>
            </a:r>
            <a:r>
              <a:rPr lang="en-US" sz="3000" dirty="0" smtClean="0">
                <a:solidFill>
                  <a:schemeClr val="bg1"/>
                </a:solidFill>
              </a:rPr>
              <a:t>Zhu et al </a:t>
            </a:r>
            <a:r>
              <a:rPr lang="en-US" sz="3000" dirty="0" err="1" smtClean="0">
                <a:solidFill>
                  <a:schemeClr val="bg1"/>
                </a:solidFill>
              </a:rPr>
              <a:t>Reprod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Biol</a:t>
            </a:r>
            <a:r>
              <a:rPr lang="en-US" sz="3000" dirty="0" smtClean="0">
                <a:solidFill>
                  <a:schemeClr val="bg1"/>
                </a:solidFill>
              </a:rPr>
              <a:t> </a:t>
            </a:r>
            <a:r>
              <a:rPr lang="en-US" sz="3000" dirty="0" err="1" smtClean="0">
                <a:solidFill>
                  <a:schemeClr val="bg1"/>
                </a:solidFill>
              </a:rPr>
              <a:t>Endocrinol</a:t>
            </a:r>
            <a:r>
              <a:rPr lang="en-US" sz="3000" dirty="0" smtClean="0">
                <a:solidFill>
                  <a:schemeClr val="bg1"/>
                </a:solidFill>
              </a:rPr>
              <a:t> 2016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72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11-01 17.19.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06" b="-10206"/>
          <a:stretch>
            <a:fillRect/>
          </a:stretch>
        </p:blipFill>
        <p:spPr>
          <a:xfrm>
            <a:off x="1" y="-478119"/>
            <a:ext cx="9143999" cy="8046451"/>
          </a:xfrm>
        </p:spPr>
      </p:pic>
    </p:spTree>
    <p:extLst>
      <p:ext uri="{BB962C8B-B14F-4D97-AF65-F5344CB8AC3E}">
        <p14:creationId xmlns:p14="http://schemas.microsoft.com/office/powerpoint/2010/main" val="2123776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Cost of the treatment (USD)</a:t>
            </a:r>
            <a:endParaRPr lang="en-US" sz="60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Ekran Resmi 2018-10-21 21.51.4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17" b="-19417"/>
          <a:stretch>
            <a:fillRect/>
          </a:stretch>
        </p:blipFill>
        <p:spPr>
          <a:xfrm>
            <a:off x="0" y="818444"/>
            <a:ext cx="9242778" cy="5545667"/>
          </a:xfrm>
        </p:spPr>
      </p:pic>
    </p:spTree>
    <p:extLst>
      <p:ext uri="{BB962C8B-B14F-4D97-AF65-F5344CB8AC3E}">
        <p14:creationId xmlns:p14="http://schemas.microsoft.com/office/powerpoint/2010/main" val="3274190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Conclusion</a:t>
            </a:r>
            <a:endParaRPr lang="en-US" sz="72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Medical treatment plays an important role in the management of AUB due to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and  fibroids , resulting very frequently in a more acceptable option than surgical treatment.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So far ,no </a:t>
            </a:r>
            <a:r>
              <a:rPr lang="en-US" dirty="0" err="1" smtClean="0">
                <a:solidFill>
                  <a:schemeClr val="bg1"/>
                </a:solidFill>
              </a:rPr>
              <a:t>labelled</a:t>
            </a:r>
            <a:r>
              <a:rPr lang="en-US" dirty="0" smtClean="0">
                <a:solidFill>
                  <a:schemeClr val="bg1"/>
                </a:solidFill>
              </a:rPr>
              <a:t> drugs are available, however those commonly used are effective in managing symptoms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RCT are needed to test the clinical usefulness of drugs commonly used and identify the most effective ones.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05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FF00"/>
                </a:solidFill>
              </a:rPr>
              <a:t>Conclusion</a:t>
            </a:r>
            <a:endParaRPr lang="en-US" sz="6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30" y="1611958"/>
            <a:ext cx="8936750" cy="5102003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Progestins</a:t>
            </a:r>
            <a:r>
              <a:rPr lang="en-US" dirty="0" smtClean="0">
                <a:solidFill>
                  <a:schemeClr val="bg1"/>
                </a:solidFill>
              </a:rPr>
              <a:t> , COCs and LNG-IUS are the first line treatment for the abnormal bleeding.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LNG-IUS is effective to control AUB in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patients if uterine volume is &lt;150 ml.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Long-term treatment with vaginal </a:t>
            </a:r>
            <a:r>
              <a:rPr lang="en-US" dirty="0" err="1" smtClean="0">
                <a:solidFill>
                  <a:schemeClr val="bg1"/>
                </a:solidFill>
              </a:rPr>
              <a:t>danazol</a:t>
            </a:r>
            <a:r>
              <a:rPr lang="en-US" dirty="0" smtClean="0">
                <a:solidFill>
                  <a:schemeClr val="bg1"/>
                </a:solidFill>
              </a:rPr>
              <a:t> is effective to control abnormal bleeding in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 patients.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Intermittent UPA shows promising effects for long-term medical management for many women with </a:t>
            </a:r>
            <a:r>
              <a:rPr lang="en-US" smtClean="0">
                <a:solidFill>
                  <a:schemeClr val="bg1"/>
                </a:solidFill>
              </a:rPr>
              <a:t>symptomatic fibroids.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310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Conclusion</a:t>
            </a:r>
            <a:endParaRPr lang="en-US" sz="72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</a:t>
            </a:r>
            <a:r>
              <a:rPr lang="en-US" dirty="0" smtClean="0">
                <a:solidFill>
                  <a:schemeClr val="bg1"/>
                </a:solidFill>
              </a:rPr>
              <a:t>n the basis of the new discoveries on </a:t>
            </a:r>
            <a:r>
              <a:rPr lang="en-US" dirty="0" err="1" smtClean="0">
                <a:solidFill>
                  <a:schemeClr val="bg1"/>
                </a:solidFill>
              </a:rPr>
              <a:t>pathogenetic</a:t>
            </a:r>
            <a:r>
              <a:rPr lang="en-US" dirty="0" smtClean="0">
                <a:solidFill>
                  <a:schemeClr val="bg1"/>
                </a:solidFill>
              </a:rPr>
              <a:t> mechanisms of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r>
              <a:rPr lang="en-US" dirty="0" smtClean="0">
                <a:solidFill>
                  <a:schemeClr val="bg1"/>
                </a:solidFill>
              </a:rPr>
              <a:t>, the introduction of new molecules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in the treatment may give us the new </a:t>
            </a:r>
            <a:r>
              <a:rPr lang="en-US" dirty="0" err="1" smtClean="0">
                <a:solidFill>
                  <a:schemeClr val="bg1"/>
                </a:solidFill>
              </a:rPr>
              <a:t>oportunites</a:t>
            </a:r>
            <a:r>
              <a:rPr lang="en-US" dirty="0" smtClean="0">
                <a:solidFill>
                  <a:schemeClr val="bg1"/>
                </a:solidFill>
              </a:rPr>
              <a:t>  in the future.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6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Medical </a:t>
            </a:r>
            <a:r>
              <a:rPr lang="en-US" b="1" dirty="0">
                <a:solidFill>
                  <a:srgbClr val="FFFF00"/>
                </a:solidFill>
              </a:rPr>
              <a:t>T</a:t>
            </a:r>
            <a:r>
              <a:rPr lang="en-US" b="1" dirty="0" smtClean="0">
                <a:solidFill>
                  <a:srgbClr val="FFFF00"/>
                </a:solidFill>
              </a:rPr>
              <a:t>reatment for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 and AUB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Medical treatment is based on the </a:t>
            </a:r>
            <a:r>
              <a:rPr lang="en-US" dirty="0" err="1" smtClean="0">
                <a:solidFill>
                  <a:srgbClr val="FFFF00"/>
                </a:solidFill>
              </a:rPr>
              <a:t>pathogenetic</a:t>
            </a:r>
            <a:r>
              <a:rPr lang="en-US" dirty="0" smtClean="0">
                <a:solidFill>
                  <a:srgbClr val="FFFF00"/>
                </a:solidFill>
              </a:rPr>
              <a:t> mechanisms of </a:t>
            </a:r>
            <a:r>
              <a:rPr lang="en-US" dirty="0" err="1" smtClean="0">
                <a:solidFill>
                  <a:srgbClr val="FFFF00"/>
                </a:solidFill>
              </a:rPr>
              <a:t>adenomyosis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No drug is currently </a:t>
            </a:r>
            <a:r>
              <a:rPr lang="en-US" dirty="0" err="1" smtClean="0">
                <a:solidFill>
                  <a:schemeClr val="bg1"/>
                </a:solidFill>
              </a:rPr>
              <a:t>labelled</a:t>
            </a:r>
            <a:r>
              <a:rPr lang="en-US" dirty="0" smtClean="0">
                <a:solidFill>
                  <a:schemeClr val="bg1"/>
                </a:solidFill>
              </a:rPr>
              <a:t> for </a:t>
            </a:r>
            <a:r>
              <a:rPr lang="en-US" dirty="0" err="1" smtClean="0">
                <a:solidFill>
                  <a:schemeClr val="bg1"/>
                </a:solidFill>
              </a:rPr>
              <a:t>adenomyosis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No RCT and no  specific guidelines for the best management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Anyhow , medical treatments are effective in improving symptoms</a:t>
            </a: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18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Treatment Strategy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53212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Antiproliferative</a:t>
            </a:r>
            <a:r>
              <a:rPr lang="en-US" dirty="0" smtClean="0">
                <a:solidFill>
                  <a:schemeClr val="bg1"/>
                </a:solidFill>
              </a:rPr>
              <a:t> and anti-inflammatory effect of </a:t>
            </a:r>
            <a:r>
              <a:rPr lang="en-US" dirty="0" err="1" smtClean="0">
                <a:solidFill>
                  <a:srgbClr val="FFFF00"/>
                </a:solidFill>
              </a:rPr>
              <a:t>progestins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err="1" smtClean="0">
                <a:solidFill>
                  <a:schemeClr val="bg1"/>
                </a:solidFill>
              </a:rPr>
              <a:t>norethindrone</a:t>
            </a:r>
            <a:r>
              <a:rPr lang="en-US" dirty="0" smtClean="0">
                <a:solidFill>
                  <a:schemeClr val="bg1"/>
                </a:solidFill>
              </a:rPr>
              <a:t> acetate , </a:t>
            </a:r>
            <a:r>
              <a:rPr lang="en-US" dirty="0" err="1" smtClean="0">
                <a:solidFill>
                  <a:schemeClr val="bg1"/>
                </a:solidFill>
              </a:rPr>
              <a:t>dienogest</a:t>
            </a:r>
            <a:r>
              <a:rPr lang="en-US" dirty="0" smtClean="0">
                <a:solidFill>
                  <a:schemeClr val="bg1"/>
                </a:solidFill>
              </a:rPr>
              <a:t> , </a:t>
            </a:r>
            <a:r>
              <a:rPr lang="en-US" dirty="0" err="1" smtClean="0">
                <a:solidFill>
                  <a:schemeClr val="bg1"/>
                </a:solidFill>
              </a:rPr>
              <a:t>danazol</a:t>
            </a:r>
            <a:r>
              <a:rPr lang="en-US" dirty="0" smtClean="0">
                <a:solidFill>
                  <a:schemeClr val="bg1"/>
                </a:solidFill>
              </a:rPr>
              <a:t>) mainly to control pain and bleeding  symptoms.</a:t>
            </a:r>
          </a:p>
          <a:p>
            <a:r>
              <a:rPr lang="en-US" dirty="0" err="1">
                <a:solidFill>
                  <a:srgbClr val="FFFF00"/>
                </a:solidFill>
              </a:rPr>
              <a:t>L</a:t>
            </a:r>
            <a:r>
              <a:rPr lang="en-US" dirty="0" err="1" smtClean="0">
                <a:solidFill>
                  <a:srgbClr val="FFFF00"/>
                </a:solidFill>
              </a:rPr>
              <a:t>evonorgestrel</a:t>
            </a:r>
            <a:r>
              <a:rPr lang="en-US" dirty="0" smtClean="0">
                <a:solidFill>
                  <a:srgbClr val="FFFF00"/>
                </a:solidFill>
              </a:rPr>
              <a:t> releasing -</a:t>
            </a:r>
            <a:r>
              <a:rPr lang="en-US" dirty="0" err="1" smtClean="0">
                <a:solidFill>
                  <a:srgbClr val="FFFF00"/>
                </a:solidFill>
              </a:rPr>
              <a:t>IUS,</a:t>
            </a:r>
            <a:r>
              <a:rPr lang="en-US" dirty="0" err="1" smtClean="0">
                <a:solidFill>
                  <a:schemeClr val="bg1"/>
                </a:solidFill>
              </a:rPr>
              <a:t>extremely</a:t>
            </a:r>
            <a:r>
              <a:rPr lang="en-US" dirty="0" smtClean="0">
                <a:solidFill>
                  <a:schemeClr val="bg1"/>
                </a:solidFill>
              </a:rPr>
              <a:t> effective in resolving AUB and reducing uterine volume in a long term management.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New findings on </a:t>
            </a:r>
            <a:r>
              <a:rPr lang="en-US" dirty="0" err="1" smtClean="0">
                <a:solidFill>
                  <a:schemeClr val="bg1"/>
                </a:solidFill>
              </a:rPr>
              <a:t>pathogenetic</a:t>
            </a:r>
            <a:r>
              <a:rPr lang="en-US" dirty="0" smtClean="0">
                <a:solidFill>
                  <a:schemeClr val="bg1"/>
                </a:solidFill>
              </a:rPr>
              <a:t> mechanisms and new drugs are : </a:t>
            </a:r>
            <a:r>
              <a:rPr lang="en-US" dirty="0" smtClean="0">
                <a:solidFill>
                  <a:srgbClr val="FFFF00"/>
                </a:solidFill>
              </a:rPr>
              <a:t>SPRMs ,aromatase </a:t>
            </a:r>
            <a:r>
              <a:rPr lang="en-US" dirty="0" err="1" smtClean="0">
                <a:solidFill>
                  <a:srgbClr val="FFFF00"/>
                </a:solidFill>
              </a:rPr>
              <a:t>inhibitors,valproic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acid,anti</a:t>
            </a:r>
            <a:r>
              <a:rPr lang="en-US" dirty="0" smtClean="0">
                <a:solidFill>
                  <a:srgbClr val="FFFF00"/>
                </a:solidFill>
              </a:rPr>
              <a:t>-platelets therapy.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Non-hormonal treatment ( </a:t>
            </a:r>
            <a:r>
              <a:rPr lang="en-US" dirty="0" err="1" smtClean="0">
                <a:solidFill>
                  <a:schemeClr val="bg1"/>
                </a:solidFill>
              </a:rPr>
              <a:t>nonstreoidal</a:t>
            </a:r>
            <a:r>
              <a:rPr lang="en-US" dirty="0" smtClean="0">
                <a:solidFill>
                  <a:schemeClr val="bg1"/>
                </a:solidFill>
              </a:rPr>
              <a:t> anti-</a:t>
            </a:r>
            <a:r>
              <a:rPr lang="en-US" dirty="0" err="1" smtClean="0">
                <a:solidFill>
                  <a:schemeClr val="bg1"/>
                </a:solidFill>
              </a:rPr>
              <a:t>inflamatory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drugs,antifibrinolytics</a:t>
            </a:r>
            <a:r>
              <a:rPr lang="en-US" dirty="0" smtClean="0">
                <a:solidFill>
                  <a:schemeClr val="bg1"/>
                </a:solidFill>
              </a:rPr>
              <a:t> 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588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15675</TotalTime>
  <Words>1800</Words>
  <Application>Microsoft Macintosh PowerPoint</Application>
  <PresentationFormat>On-screen Show (4:3)</PresentationFormat>
  <Paragraphs>267</Paragraphs>
  <Slides>73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Office Theme</vt:lpstr>
      <vt:lpstr>Is there a place for a long-term medical treatment for bleeding disorders in Fibroids and Adenomyosis?</vt:lpstr>
      <vt:lpstr>PowerPoint Presentation</vt:lpstr>
      <vt:lpstr>PowerPoint Presentation</vt:lpstr>
      <vt:lpstr>Coexistence of adenomyosis and fibroids</vt:lpstr>
      <vt:lpstr>In hysterectomy specimens of patients for AUB:</vt:lpstr>
      <vt:lpstr>Adenomyosis and AUB</vt:lpstr>
      <vt:lpstr>PowerPoint Presentation</vt:lpstr>
      <vt:lpstr>Medical Treatment for Adenomyosis  and AUB</vt:lpstr>
      <vt:lpstr>Treatment Strategy</vt:lpstr>
      <vt:lpstr>Treatment Strategy</vt:lpstr>
      <vt:lpstr>Medical treatment of AUB and uterine fibroids and adenomyosis</vt:lpstr>
      <vt:lpstr>COCs</vt:lpstr>
      <vt:lpstr>COCs </vt:lpstr>
      <vt:lpstr>Medical treatment of AUB and uterine fibroids and adenomosis</vt:lpstr>
      <vt:lpstr>Progestins</vt:lpstr>
      <vt:lpstr>Progestins, AUB and Fibroids</vt:lpstr>
      <vt:lpstr>PowerPoint Presentation</vt:lpstr>
      <vt:lpstr>Progestins and breakthrough bleeding</vt:lpstr>
      <vt:lpstr>Medical treatment of AUB and uterine fibroids and adenomosis</vt:lpstr>
      <vt:lpstr>GnRH agonists</vt:lpstr>
      <vt:lpstr>GnRH agonist therapy</vt:lpstr>
      <vt:lpstr>Medical treatment of AUB and uterine fibroids and adenomyosis</vt:lpstr>
      <vt:lpstr>PowerPoint Presentation</vt:lpstr>
      <vt:lpstr>PowerPoint Presentation</vt:lpstr>
      <vt:lpstr>LNG-IUS</vt:lpstr>
      <vt:lpstr>PowerPoint Presentation</vt:lpstr>
      <vt:lpstr>PowerPoint Presentation</vt:lpstr>
      <vt:lpstr>PowerPoint Presentation</vt:lpstr>
      <vt:lpstr>PowerPoint Presentation</vt:lpstr>
      <vt:lpstr>Fibroid-related menorrhagia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102 women with intramural myomas and menorrhagia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pathogenetic mechanisms and new drugs</vt:lpstr>
      <vt:lpstr>SERM treatment for Uterine fibroids and AUB</vt:lpstr>
      <vt:lpstr>Aromatase Inhibitors for the treatment of symptomatic fibroids</vt:lpstr>
      <vt:lpstr>PowerPoint Presentation</vt:lpstr>
      <vt:lpstr>Selective Progesterone Receptor Modulators </vt:lpstr>
      <vt:lpstr>PowerPoint Presentation</vt:lpstr>
      <vt:lpstr>Selective Progesterone Receptor Modulators (SPRMs)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UPA v/s GnRH analogues for 3 months treatment</vt:lpstr>
      <vt:lpstr>Cost of UPA treatment for fibroids</vt:lpstr>
      <vt:lpstr>Side effect of Ulipristal</vt:lpstr>
      <vt:lpstr>PowerPoint Presentation</vt:lpstr>
      <vt:lpstr>Ullipristal Acetate</vt:lpstr>
      <vt:lpstr>PowerPoint Presentation</vt:lpstr>
      <vt:lpstr>PowerPoint Presentation</vt:lpstr>
      <vt:lpstr>New Drugs </vt:lpstr>
      <vt:lpstr>Valproic Acid (VPA) treatment</vt:lpstr>
      <vt:lpstr>VPA +/- LNG IUS (Liu et al)</vt:lpstr>
      <vt:lpstr>Side effects of Valproic Acid</vt:lpstr>
      <vt:lpstr>Anti-platelet Therapy</vt:lpstr>
      <vt:lpstr>Anti-platelet Therapy in a mouse model of adenomyosis</vt:lpstr>
      <vt:lpstr>Cost of the treatment (USD)</vt:lpstr>
      <vt:lpstr>Conclusion</vt:lpstr>
      <vt:lpstr>Conclusion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kubi emek</cp:lastModifiedBy>
  <cp:revision>428</cp:revision>
  <cp:lastPrinted>2018-11-12T20:51:29Z</cp:lastPrinted>
  <dcterms:created xsi:type="dcterms:W3CDTF">2018-05-25T08:23:00Z</dcterms:created>
  <dcterms:modified xsi:type="dcterms:W3CDTF">2018-12-01T07:04:23Z</dcterms:modified>
</cp:coreProperties>
</file>